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pplication/vnd.openxmlformats-officedocument.oleObject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notesMasterIdLst>
    <p:notesMasterId r:id="rId19"/>
  </p:notesMasterIdLst>
  <p:sldIdLst>
    <p:sldId id="298" r:id="rId2"/>
    <p:sldId id="318" r:id="rId3"/>
    <p:sldId id="319" r:id="rId4"/>
    <p:sldId id="320" r:id="rId5"/>
    <p:sldId id="321" r:id="rId6"/>
    <p:sldId id="322" r:id="rId7"/>
    <p:sldId id="323" r:id="rId8"/>
    <p:sldId id="324" r:id="rId9"/>
    <p:sldId id="312" r:id="rId10"/>
    <p:sldId id="326" r:id="rId11"/>
    <p:sldId id="325" r:id="rId12"/>
    <p:sldId id="327" r:id="rId13"/>
    <p:sldId id="328" r:id="rId14"/>
    <p:sldId id="314" r:id="rId15"/>
    <p:sldId id="292" r:id="rId16"/>
    <p:sldId id="316" r:id="rId17"/>
    <p:sldId id="280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FEB487-EDF9-4F2D-A083-DA4D29A9DBDB}" type="datetimeFigureOut">
              <a:rPr lang="ru-RU" smtClean="0"/>
              <a:pPr/>
              <a:t>25.09.2016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CEC8B4-8CED-4CCC-94A6-AFEA2AB1807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5376854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smtClean="0"/>
              <a:t>Отмечают № ответа в бланке</a:t>
            </a:r>
          </a:p>
        </p:txBody>
      </p:sp>
      <p:sp>
        <p:nvSpPr>
          <p:cNvPr id="47108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6CB72DD-E3EF-487F-962F-B3ABF64F8EC4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smtClean="0"/>
              <a:t>Отмечают № ответа в бланке,  ускорение только центростремительное</a:t>
            </a:r>
          </a:p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48132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A4D7238-7685-473A-8D53-7EEDBA8712E2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</a:t>
            </a:fld>
            <a:endParaRPr 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smtClean="0"/>
              <a:t>Отмечают № ответа в бланке: 3 – Т/2, 4 - №4 – не изменится</a:t>
            </a:r>
          </a:p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49156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25AE778-8F3E-4BDE-870B-1A8DADDAE0E1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</a:t>
            </a:fld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E79040C-F2BE-4865-ABB7-67A79CAAEB09}" type="datetimeFigureOut">
              <a:rPr lang="ru-RU" smtClean="0"/>
              <a:pPr/>
              <a:t>25.09.2016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A638A6-E77B-4256-A08F-8E1AF9B8BA1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E79040C-F2BE-4865-ABB7-67A79CAAEB09}" type="datetimeFigureOut">
              <a:rPr lang="ru-RU" smtClean="0"/>
              <a:pPr/>
              <a:t>25.09.2016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A638A6-E77B-4256-A08F-8E1AF9B8BA1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E79040C-F2BE-4865-ABB7-67A79CAAEB09}" type="datetimeFigureOut">
              <a:rPr lang="ru-RU" smtClean="0"/>
              <a:pPr/>
              <a:t>25.09.2016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A638A6-E77B-4256-A08F-8E1AF9B8BA1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E79040C-F2BE-4865-ABB7-67A79CAAEB09}" type="datetimeFigureOut">
              <a:rPr lang="ru-RU" smtClean="0"/>
              <a:pPr/>
              <a:t>25.09.2016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A638A6-E77B-4256-A08F-8E1AF9B8BA1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E79040C-F2BE-4865-ABB7-67A79CAAEB09}" type="datetimeFigureOut">
              <a:rPr lang="ru-RU" smtClean="0"/>
              <a:pPr/>
              <a:t>25.09.2016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A638A6-E77B-4256-A08F-8E1AF9B8BA1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E79040C-F2BE-4865-ABB7-67A79CAAEB09}" type="datetimeFigureOut">
              <a:rPr lang="ru-RU" smtClean="0"/>
              <a:pPr/>
              <a:t>25.09.2016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A638A6-E77B-4256-A08F-8E1AF9B8BA1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E79040C-F2BE-4865-ABB7-67A79CAAEB09}" type="datetimeFigureOut">
              <a:rPr lang="ru-RU" smtClean="0"/>
              <a:pPr/>
              <a:t>25.09.2016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A638A6-E77B-4256-A08F-8E1AF9B8BA1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E79040C-F2BE-4865-ABB7-67A79CAAEB09}" type="datetimeFigureOut">
              <a:rPr lang="ru-RU" smtClean="0"/>
              <a:pPr/>
              <a:t>25.09.2016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A638A6-E77B-4256-A08F-8E1AF9B8BA1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E79040C-F2BE-4865-ABB7-67A79CAAEB09}" type="datetimeFigureOut">
              <a:rPr lang="ru-RU" smtClean="0"/>
              <a:pPr/>
              <a:t>25.09.2016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A638A6-E77B-4256-A08F-8E1AF9B8BA1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E79040C-F2BE-4865-ABB7-67A79CAAEB09}" type="datetimeFigureOut">
              <a:rPr lang="ru-RU" smtClean="0"/>
              <a:pPr/>
              <a:t>25.09.2016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A638A6-E77B-4256-A08F-8E1AF9B8BA1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E79040C-F2BE-4865-ABB7-67A79CAAEB09}" type="datetimeFigureOut">
              <a:rPr lang="ru-RU" smtClean="0"/>
              <a:pPr/>
              <a:t>25.09.2016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A638A6-E77B-4256-A08F-8E1AF9B8BA1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2000" y="533400"/>
            <a:ext cx="76962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762000" y="1905000"/>
            <a:ext cx="3771900" cy="40386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86300" y="1905000"/>
            <a:ext cx="3771900" cy="19431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86300" y="4000500"/>
            <a:ext cx="3771900" cy="19431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7F64B9-5BD3-4A13-9F70-1FB66A19E30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2000" y="533400"/>
            <a:ext cx="76962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762000" y="1905000"/>
            <a:ext cx="3771900" cy="40386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86300" y="1905000"/>
            <a:ext cx="3771900" cy="40386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B32A40-09A3-4FA9-8B0B-938A655D021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762000" y="533400"/>
            <a:ext cx="76962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762000" y="1905000"/>
            <a:ext cx="3771900" cy="19431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86300" y="1905000"/>
            <a:ext cx="3771900" cy="19431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762000" y="4000500"/>
            <a:ext cx="3771900" cy="19431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86300" y="4000500"/>
            <a:ext cx="3771900" cy="19431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5ABF37-45F7-4353-B4BF-0B3E680F823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9E79040C-F2BE-4865-ABB7-67A79CAAEB09}" type="datetimeFigureOut">
              <a:rPr lang="ru-RU" smtClean="0"/>
              <a:pPr/>
              <a:t>25.09.2016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45A638A6-E77B-4256-A08F-8E1AF9B8BA1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  <p:sldLayoutId id="2147483792" r:id="rId12"/>
    <p:sldLayoutId id="2147483793" r:id="rId13"/>
    <p:sldLayoutId id="2147483794" r:id="rId14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4.v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15616" y="620688"/>
            <a:ext cx="7772400" cy="1470025"/>
          </a:xfrm>
        </p:spPr>
        <p:txBody>
          <a:bodyPr>
            <a:noAutofit/>
          </a:bodyPr>
          <a:lstStyle/>
          <a:p>
            <a:pPr algn="ctr"/>
            <a:r>
              <a:rPr lang="ru-RU" sz="4400" b="1" dirty="0" smtClean="0">
                <a:solidFill>
                  <a:srgbClr val="FF0000"/>
                </a:solidFill>
                <a:latin typeface="Monotype Corsiva" pitchFamily="66" charset="0"/>
                <a:ea typeface="Cambria Math" pitchFamily="18" charset="0"/>
              </a:rPr>
              <a:t>Гармонические колебания.</a:t>
            </a:r>
            <a:br>
              <a:rPr lang="ru-RU" sz="4400" b="1" dirty="0" smtClean="0">
                <a:solidFill>
                  <a:srgbClr val="FF0000"/>
                </a:solidFill>
                <a:latin typeface="Monotype Corsiva" pitchFamily="66" charset="0"/>
                <a:ea typeface="Cambria Math" pitchFamily="18" charset="0"/>
              </a:rPr>
            </a:br>
            <a:r>
              <a:rPr lang="ru-RU" sz="4400" b="1" dirty="0" smtClean="0">
                <a:solidFill>
                  <a:srgbClr val="FF0000"/>
                </a:solidFill>
                <a:latin typeface="Monotype Corsiva" pitchFamily="66" charset="0"/>
                <a:ea typeface="Cambria Math" pitchFamily="18" charset="0"/>
              </a:rPr>
              <a:t> Фаза колебаний</a:t>
            </a:r>
            <a:endParaRPr lang="ru-RU" sz="4400" b="1" dirty="0">
              <a:solidFill>
                <a:srgbClr val="FF0000"/>
              </a:solidFill>
              <a:latin typeface="Monotype Corsiva" pitchFamily="66" charset="0"/>
              <a:ea typeface="Cambria Math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43608" y="2420888"/>
            <a:ext cx="6812260" cy="3960440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latin typeface="Comic Sans MS" pitchFamily="66" charset="0"/>
              </a:rPr>
              <a:t>«</a:t>
            </a:r>
            <a:r>
              <a:rPr lang="ru-RU" sz="3200" dirty="0" smtClean="0">
                <a:latin typeface="Comic Sans MS" pitchFamily="66" charset="0"/>
              </a:rPr>
              <a:t>Скажи мне – и я все забуду,</a:t>
            </a:r>
          </a:p>
          <a:p>
            <a:r>
              <a:rPr lang="ru-RU" sz="3200" dirty="0" smtClean="0">
                <a:latin typeface="Comic Sans MS" pitchFamily="66" charset="0"/>
              </a:rPr>
              <a:t>Покажи мне – и я запомню,</a:t>
            </a:r>
          </a:p>
          <a:p>
            <a:r>
              <a:rPr lang="ru-RU" sz="3200" dirty="0" smtClean="0">
                <a:latin typeface="Comic Sans MS" pitchFamily="66" charset="0"/>
              </a:rPr>
              <a:t>Дай мне действовать самому – и я научусь</a:t>
            </a:r>
            <a:r>
              <a:rPr lang="ru-RU" sz="3200" dirty="0" smtClean="0">
                <a:latin typeface="Comic Sans MS" pitchFamily="66" charset="0"/>
              </a:rPr>
              <a:t>.</a:t>
            </a:r>
            <a:r>
              <a:rPr lang="ru-RU" sz="3200" b="1" dirty="0" smtClean="0">
                <a:latin typeface="Comic Sans MS" pitchFamily="66" charset="0"/>
              </a:rPr>
              <a:t>»</a:t>
            </a:r>
          </a:p>
          <a:p>
            <a:r>
              <a:rPr lang="ru-RU" sz="2800" b="1" dirty="0" smtClean="0">
                <a:solidFill>
                  <a:srgbClr val="FF0000"/>
                </a:solidFill>
                <a:latin typeface="Comic Sans MS" pitchFamily="66" charset="0"/>
              </a:rPr>
              <a:t>Учитель физики </a:t>
            </a:r>
          </a:p>
          <a:p>
            <a:r>
              <a:rPr lang="ru-RU" sz="2800" b="1" dirty="0" smtClean="0">
                <a:solidFill>
                  <a:srgbClr val="FF0000"/>
                </a:solidFill>
                <a:latin typeface="Comic Sans MS" pitchFamily="66" charset="0"/>
              </a:rPr>
              <a:t>МАОУ «СОШ с. Кумак»</a:t>
            </a:r>
          </a:p>
          <a:p>
            <a:r>
              <a:rPr lang="ru-RU" sz="2800" b="1" dirty="0" smtClean="0">
                <a:solidFill>
                  <a:srgbClr val="FF0000"/>
                </a:solidFill>
                <a:latin typeface="Comic Sans MS" pitchFamily="66" charset="0"/>
              </a:rPr>
              <a:t>Асанова Б.Ж.</a:t>
            </a:r>
            <a:endParaRPr lang="ru-RU" sz="2800" b="1" dirty="0" smtClean="0">
              <a:solidFill>
                <a:srgbClr val="FF0000"/>
              </a:solidFill>
              <a:latin typeface="Comic Sans MS" pitchFamily="66" charset="0"/>
            </a:endParaRPr>
          </a:p>
          <a:p>
            <a:endParaRPr lang="ru-RU" sz="3200" b="1" dirty="0" smtClean="0">
              <a:latin typeface="Comic Sans MS" pitchFamily="66" charset="0"/>
            </a:endParaRPr>
          </a:p>
          <a:p>
            <a:r>
              <a:rPr lang="ru-RU" sz="3200" b="1" dirty="0" smtClean="0">
                <a:latin typeface="Comic Sans MS" pitchFamily="66" charset="0"/>
              </a:rPr>
              <a:t> </a:t>
            </a:r>
            <a:endParaRPr lang="ru-RU" sz="3200" b="1" dirty="0">
              <a:latin typeface="Comic Sans MS" pitchFamily="66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b="1" dirty="0" smtClean="0">
                <a:solidFill>
                  <a:srgbClr val="FF0000"/>
                </a:solidFill>
                <a:latin typeface="Comic Sans MS" pitchFamily="66" charset="0"/>
              </a:rPr>
              <a:t>Давайте вспомним</a:t>
            </a:r>
          </a:p>
        </p:txBody>
      </p:sp>
      <p:sp>
        <p:nvSpPr>
          <p:cNvPr id="174085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250825" y="1905000"/>
            <a:ext cx="4283075" cy="40386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ru-RU" sz="2700" smtClean="0"/>
              <a:t>Колебания – …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z="2700" smtClean="0"/>
              <a:t>   процесс, который частично или полностью повторяется через некоторый промежуток времени.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z="2700" smtClean="0"/>
              <a:t>Например, …</a:t>
            </a:r>
          </a:p>
          <a:p>
            <a:pPr eaLnBrk="1" hangingPunct="1">
              <a:buFont typeface="Wingdings" pitchFamily="2" charset="2"/>
              <a:buNone/>
            </a:pPr>
            <a:endParaRPr lang="ru-RU" sz="2700" smtClean="0"/>
          </a:p>
        </p:txBody>
      </p:sp>
      <p:pic>
        <p:nvPicPr>
          <p:cNvPr id="174094" name="Picture 14" descr="гитара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427538" y="1700213"/>
            <a:ext cx="1800225" cy="2087562"/>
          </a:xfrm>
          <a:noFill/>
        </p:spPr>
      </p:pic>
      <p:pic>
        <p:nvPicPr>
          <p:cNvPr id="174095" name="Picture 15" descr="бабочка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72225" y="1916113"/>
            <a:ext cx="1800225" cy="1655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096" name="Picture 16" descr="качели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4643438" y="3860800"/>
            <a:ext cx="1441450" cy="2305050"/>
          </a:xfrm>
          <a:noFill/>
        </p:spPr>
      </p:pic>
      <p:pic>
        <p:nvPicPr>
          <p:cNvPr id="174097" name="Picture 17" descr="часы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56325" y="3716338"/>
            <a:ext cx="2297113" cy="2443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74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740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40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740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740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740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740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0" dur="500"/>
                                        <p:tgtEl>
                                          <p:spTgt spid="1740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5" dur="500"/>
                                        <p:tgtEl>
                                          <p:spTgt spid="1740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0" dur="500"/>
                                        <p:tgtEl>
                                          <p:spTgt spid="1740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5" dur="500"/>
                                        <p:tgtEl>
                                          <p:spTgt spid="1740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084" grpId="0"/>
      <p:bldP spid="17408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b="1" dirty="0" smtClean="0">
                <a:solidFill>
                  <a:srgbClr val="FF0000"/>
                </a:solidFill>
                <a:latin typeface="Comic Sans MS" pitchFamily="66" charset="0"/>
              </a:rPr>
              <a:t>Давайте вспомним</a:t>
            </a:r>
          </a:p>
        </p:txBody>
      </p:sp>
      <p:sp>
        <p:nvSpPr>
          <p:cNvPr id="16589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762000" y="1905000"/>
            <a:ext cx="7986713" cy="1884363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smtClean="0"/>
              <a:t>Амплитуда- …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smtClean="0"/>
              <a:t>   максимальное отклонение тела от положения равновесия.</a:t>
            </a:r>
          </a:p>
        </p:txBody>
      </p:sp>
      <p:graphicFrame>
        <p:nvGraphicFramePr>
          <p:cNvPr id="1026" name="Object 4"/>
          <p:cNvGraphicFramePr>
            <a:graphicFrameLocks/>
          </p:cNvGraphicFramePr>
          <p:nvPr>
            <p:ph sz="quarter" idx="2"/>
          </p:nvPr>
        </p:nvGraphicFramePr>
        <p:xfrm>
          <a:off x="755650" y="3933825"/>
          <a:ext cx="3590925" cy="1868488"/>
        </p:xfrm>
        <a:graphic>
          <a:graphicData uri="http://schemas.openxmlformats.org/presentationml/2006/ole">
            <p:oleObj spid="_x0000_s2050" name="Рисунок" r:id="rId3" imgW="3591000" imgH="1868040" progId="Word.Picture.8">
              <p:embed/>
            </p:oleObj>
          </a:graphicData>
        </a:graphic>
      </p:graphicFrame>
      <p:sp>
        <p:nvSpPr>
          <p:cNvPr id="165893" name="Line 5"/>
          <p:cNvSpPr>
            <a:spLocks noChangeShapeType="1"/>
          </p:cNvSpPr>
          <p:nvPr/>
        </p:nvSpPr>
        <p:spPr bwMode="auto">
          <a:xfrm flipV="1">
            <a:off x="1258888" y="4221163"/>
            <a:ext cx="0" cy="720725"/>
          </a:xfrm>
          <a:prstGeom prst="line">
            <a:avLst/>
          </a:prstGeom>
          <a:noFill/>
          <a:ln w="57150">
            <a:solidFill>
              <a:schemeClr val="folHlink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65894" name="Line 6"/>
          <p:cNvSpPr>
            <a:spLocks noChangeShapeType="1"/>
          </p:cNvSpPr>
          <p:nvPr/>
        </p:nvSpPr>
        <p:spPr bwMode="auto">
          <a:xfrm flipV="1">
            <a:off x="3059113" y="4221163"/>
            <a:ext cx="0" cy="720725"/>
          </a:xfrm>
          <a:prstGeom prst="line">
            <a:avLst/>
          </a:prstGeom>
          <a:noFill/>
          <a:ln w="57150">
            <a:solidFill>
              <a:schemeClr val="folHlink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65897" name="Line 9"/>
          <p:cNvSpPr>
            <a:spLocks noChangeShapeType="1"/>
          </p:cNvSpPr>
          <p:nvPr/>
        </p:nvSpPr>
        <p:spPr bwMode="auto">
          <a:xfrm flipV="1">
            <a:off x="2195513" y="4941888"/>
            <a:ext cx="0" cy="720725"/>
          </a:xfrm>
          <a:prstGeom prst="line">
            <a:avLst/>
          </a:prstGeom>
          <a:noFill/>
          <a:ln w="57150">
            <a:solidFill>
              <a:schemeClr val="folHlink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65899" name="Rectangle 11"/>
          <p:cNvSpPr>
            <a:spLocks noChangeArrowheads="1"/>
          </p:cNvSpPr>
          <p:nvPr/>
        </p:nvSpPr>
        <p:spPr bwMode="auto">
          <a:xfrm>
            <a:off x="5076825" y="4000500"/>
            <a:ext cx="3381375" cy="194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>
              <a:spcBef>
                <a:spcPct val="20000"/>
              </a:spcBef>
              <a:buClr>
                <a:schemeClr val="bg2"/>
              </a:buClr>
              <a:buSzPct val="70000"/>
              <a:buFont typeface="Wingdings" pitchFamily="2" charset="2"/>
              <a:buNone/>
            </a:pPr>
            <a:endParaRPr lang="ru-RU" sz="2700"/>
          </a:p>
          <a:p>
            <a:pPr>
              <a:spcBef>
                <a:spcPct val="20000"/>
              </a:spcBef>
              <a:buClr>
                <a:schemeClr val="bg2"/>
              </a:buClr>
              <a:buSzPct val="70000"/>
              <a:buFont typeface="Wingdings" pitchFamily="2" charset="2"/>
              <a:buNone/>
            </a:pPr>
            <a:r>
              <a:rPr lang="ru-RU" sz="3600"/>
              <a:t>Х</a:t>
            </a:r>
            <a:r>
              <a:rPr lang="en-US" sz="3600" baseline="-25000"/>
              <a:t>max</a:t>
            </a:r>
            <a:r>
              <a:rPr lang="ru-RU" sz="3600"/>
              <a:t>=0,2 см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658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65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5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65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65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65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65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1" presetClass="entr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5" dur="2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1" presetClass="entr" presetSubtype="0" repeatCount="1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2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1" presetClass="entr" presetSubtype="0" repeatCount="1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2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658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658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658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5890" grpId="0"/>
      <p:bldP spid="165891" grpId="0" build="p"/>
      <p:bldP spid="165893" grpId="0" animBg="1"/>
      <p:bldP spid="165894" grpId="0" animBg="1"/>
      <p:bldP spid="165897" grpId="0" animBg="1"/>
      <p:bldP spid="16589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b="1" dirty="0" smtClean="0">
                <a:solidFill>
                  <a:srgbClr val="FF0000"/>
                </a:solidFill>
                <a:latin typeface="Comic Sans MS" pitchFamily="66" charset="0"/>
              </a:rPr>
              <a:t>Давайте вспомним</a:t>
            </a:r>
          </a:p>
        </p:txBody>
      </p:sp>
      <p:sp>
        <p:nvSpPr>
          <p:cNvPr id="161797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762000" y="1905000"/>
            <a:ext cx="7697788" cy="17399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ru-RU" smtClean="0"/>
              <a:t>Период- …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mtClean="0"/>
              <a:t>   время, за которое тело совершает одно полное колебание.</a:t>
            </a:r>
          </a:p>
        </p:txBody>
      </p:sp>
      <p:graphicFrame>
        <p:nvGraphicFramePr>
          <p:cNvPr id="2050" name="Object 7"/>
          <p:cNvGraphicFramePr>
            <a:graphicFrameLocks/>
          </p:cNvGraphicFramePr>
          <p:nvPr>
            <p:ph sz="quarter" idx="2"/>
          </p:nvPr>
        </p:nvGraphicFramePr>
        <p:xfrm>
          <a:off x="468313" y="3716338"/>
          <a:ext cx="3590925" cy="1868487"/>
        </p:xfrm>
        <a:graphic>
          <a:graphicData uri="http://schemas.openxmlformats.org/presentationml/2006/ole">
            <p:oleObj spid="_x0000_s19458" name="Рисунок" r:id="rId3" imgW="3591000" imgH="1868040" progId="Word.Picture.8">
              <p:embed/>
            </p:oleObj>
          </a:graphicData>
        </a:graphic>
      </p:graphicFrame>
      <p:sp>
        <p:nvSpPr>
          <p:cNvPr id="161800" name="Line 8"/>
          <p:cNvSpPr>
            <a:spLocks noChangeShapeType="1"/>
          </p:cNvSpPr>
          <p:nvPr/>
        </p:nvSpPr>
        <p:spPr bwMode="auto">
          <a:xfrm>
            <a:off x="971550" y="4724400"/>
            <a:ext cx="1800225" cy="0"/>
          </a:xfrm>
          <a:prstGeom prst="line">
            <a:avLst/>
          </a:prstGeom>
          <a:noFill/>
          <a:ln w="57150">
            <a:solidFill>
              <a:schemeClr val="folHlink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61802" name="Rectangle 10"/>
          <p:cNvSpPr>
            <a:spLocks noChangeArrowheads="1"/>
          </p:cNvSpPr>
          <p:nvPr/>
        </p:nvSpPr>
        <p:spPr bwMode="auto">
          <a:xfrm>
            <a:off x="4686300" y="4000500"/>
            <a:ext cx="3771900" cy="194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>
              <a:spcBef>
                <a:spcPct val="20000"/>
              </a:spcBef>
              <a:buClr>
                <a:schemeClr val="bg2"/>
              </a:buClr>
              <a:buSzPct val="70000"/>
              <a:buFont typeface="Wingdings" pitchFamily="2" charset="2"/>
              <a:buNone/>
            </a:pPr>
            <a:endParaRPr lang="en-US" sz="2700"/>
          </a:p>
          <a:p>
            <a:pPr>
              <a:spcBef>
                <a:spcPct val="20000"/>
              </a:spcBef>
              <a:buClr>
                <a:schemeClr val="bg2"/>
              </a:buClr>
              <a:buSzPct val="70000"/>
              <a:buFont typeface="Wingdings" pitchFamily="2" charset="2"/>
              <a:buNone/>
            </a:pPr>
            <a:r>
              <a:rPr lang="ru-RU" sz="4000"/>
              <a:t>Т = 4·10</a:t>
            </a:r>
            <a:r>
              <a:rPr lang="ru-RU" sz="4000" baseline="30000"/>
              <a:t>-3</a:t>
            </a:r>
            <a:r>
              <a:rPr lang="ru-RU" sz="4000"/>
              <a:t> с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617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617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617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5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618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618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618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5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1796" grpId="0"/>
      <p:bldP spid="161797" grpId="0" build="p"/>
      <p:bldP spid="161800" grpId="0" animBg="1"/>
      <p:bldP spid="161800" grpId="1" animBg="1"/>
      <p:bldP spid="16180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b="1" dirty="0" smtClean="0">
                <a:solidFill>
                  <a:srgbClr val="FF0000"/>
                </a:solidFill>
                <a:latin typeface="Comic Sans MS" pitchFamily="66" charset="0"/>
              </a:rPr>
              <a:t>Давайте вспомним</a:t>
            </a:r>
          </a:p>
        </p:txBody>
      </p:sp>
      <p:sp>
        <p:nvSpPr>
          <p:cNvPr id="16486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11188" y="1844675"/>
            <a:ext cx="8058150" cy="1582738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smtClean="0"/>
              <a:t>Частота- …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smtClean="0"/>
              <a:t>   число полных колебаний, совершенных за единицу времени.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ru-RU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ru-RU" smtClean="0"/>
          </a:p>
        </p:txBody>
      </p:sp>
      <p:graphicFrame>
        <p:nvGraphicFramePr>
          <p:cNvPr id="3074" name="Object 4"/>
          <p:cNvGraphicFramePr>
            <a:graphicFrameLocks/>
          </p:cNvGraphicFramePr>
          <p:nvPr>
            <p:ph sz="quarter" idx="2"/>
          </p:nvPr>
        </p:nvGraphicFramePr>
        <p:xfrm>
          <a:off x="4787900" y="4005263"/>
          <a:ext cx="3590925" cy="1868487"/>
        </p:xfrm>
        <a:graphic>
          <a:graphicData uri="http://schemas.openxmlformats.org/presentationml/2006/ole">
            <p:oleObj spid="_x0000_s20482" name="Рисунок" r:id="rId3" imgW="3591000" imgH="1868040" progId="Word.Picture.8">
              <p:embed/>
            </p:oleObj>
          </a:graphicData>
        </a:graphic>
      </p:graphicFrame>
      <p:sp>
        <p:nvSpPr>
          <p:cNvPr id="3077" name="Rectangle 2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164895" name="Group 31"/>
          <p:cNvGraphicFramePr>
            <a:graphicFrameLocks noGrp="1"/>
          </p:cNvGraphicFramePr>
          <p:nvPr/>
        </p:nvGraphicFramePr>
        <p:xfrm>
          <a:off x="4479925" y="0"/>
          <a:ext cx="208280" cy="502920"/>
        </p:xfrm>
        <a:graphic>
          <a:graphicData uri="http://schemas.openxmlformats.org/drawingml/2006/table">
            <a:tbl>
              <a:tblPr/>
              <a:tblGrid>
                <a:gridCol w="208280"/>
              </a:tblGrid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ru-RU" sz="2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2" name="Group 69"/>
          <p:cNvGrpSpPr>
            <a:grpSpLocks/>
          </p:cNvGrpSpPr>
          <p:nvPr/>
        </p:nvGrpSpPr>
        <p:grpSpPr bwMode="auto">
          <a:xfrm>
            <a:off x="827088" y="3357563"/>
            <a:ext cx="2447925" cy="1441450"/>
            <a:chOff x="703" y="2886"/>
            <a:chExt cx="1542" cy="1044"/>
          </a:xfrm>
        </p:grpSpPr>
        <p:sp>
          <p:nvSpPr>
            <p:cNvPr id="3084" name="Rectangle 50"/>
            <p:cNvSpPr>
              <a:spLocks noChangeArrowheads="1"/>
            </p:cNvSpPr>
            <p:nvPr/>
          </p:nvSpPr>
          <p:spPr bwMode="auto">
            <a:xfrm>
              <a:off x="1474" y="3250"/>
              <a:ext cx="771" cy="3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>
                <a:spcBef>
                  <a:spcPct val="20000"/>
                </a:spcBef>
                <a:buClr>
                  <a:schemeClr val="bg2"/>
                </a:buClr>
                <a:buSzPct val="70000"/>
                <a:buFont typeface="Wingdings" pitchFamily="2" charset="2"/>
                <a:buNone/>
              </a:pPr>
              <a:endParaRPr lang="ru-RU" sz="2700"/>
            </a:p>
          </p:txBody>
        </p:sp>
        <p:sp>
          <p:nvSpPr>
            <p:cNvPr id="3085" name="Rectangle 36"/>
            <p:cNvSpPr>
              <a:spLocks noChangeArrowheads="1"/>
            </p:cNvSpPr>
            <p:nvPr/>
          </p:nvSpPr>
          <p:spPr bwMode="auto">
            <a:xfrm>
              <a:off x="1474" y="3566"/>
              <a:ext cx="771" cy="3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>
                <a:spcBef>
                  <a:spcPct val="20000"/>
                </a:spcBef>
                <a:buClr>
                  <a:schemeClr val="bg2"/>
                </a:buClr>
                <a:buSzPct val="70000"/>
                <a:buFont typeface="Wingdings" pitchFamily="2" charset="2"/>
                <a:buNone/>
              </a:pPr>
              <a:r>
                <a:rPr lang="ru-RU" sz="3200"/>
                <a:t>Т</a:t>
              </a:r>
            </a:p>
          </p:txBody>
        </p:sp>
        <p:sp>
          <p:nvSpPr>
            <p:cNvPr id="3086" name="Rectangle 34"/>
            <p:cNvSpPr>
              <a:spLocks noChangeArrowheads="1"/>
            </p:cNvSpPr>
            <p:nvPr/>
          </p:nvSpPr>
          <p:spPr bwMode="auto">
            <a:xfrm>
              <a:off x="1474" y="2886"/>
              <a:ext cx="771" cy="3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>
                <a:spcBef>
                  <a:spcPct val="20000"/>
                </a:spcBef>
                <a:buClr>
                  <a:schemeClr val="bg2"/>
                </a:buClr>
                <a:buSzPct val="70000"/>
                <a:buFont typeface="Wingdings" pitchFamily="2" charset="2"/>
                <a:buNone/>
              </a:pPr>
              <a:r>
                <a:rPr lang="ru-RU" sz="3200"/>
                <a:t>1</a:t>
              </a:r>
            </a:p>
          </p:txBody>
        </p:sp>
        <p:sp>
          <p:nvSpPr>
            <p:cNvPr id="3087" name="Rectangle 33"/>
            <p:cNvSpPr>
              <a:spLocks noChangeArrowheads="1"/>
            </p:cNvSpPr>
            <p:nvPr/>
          </p:nvSpPr>
          <p:spPr bwMode="auto">
            <a:xfrm>
              <a:off x="703" y="2886"/>
              <a:ext cx="1542" cy="1044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l">
                <a:spcBef>
                  <a:spcPct val="20000"/>
                </a:spcBef>
                <a:buClr>
                  <a:schemeClr val="bg2"/>
                </a:buClr>
                <a:buSzPct val="70000"/>
                <a:buFont typeface="Wingdings" pitchFamily="2" charset="2"/>
                <a:buNone/>
              </a:pPr>
              <a:r>
                <a:rPr lang="ru-RU" sz="2700">
                  <a:cs typeface="Arial" charset="0"/>
                </a:rPr>
                <a:t>   </a:t>
              </a:r>
            </a:p>
            <a:p>
              <a:pPr algn="l">
                <a:spcBef>
                  <a:spcPct val="20000"/>
                </a:spcBef>
                <a:buClr>
                  <a:schemeClr val="bg2"/>
                </a:buClr>
                <a:buSzPct val="70000"/>
                <a:buFont typeface="Wingdings" pitchFamily="2" charset="2"/>
                <a:buNone/>
              </a:pPr>
              <a:r>
                <a:rPr lang="ru-RU" sz="3200">
                  <a:cs typeface="Arial" charset="0"/>
                </a:rPr>
                <a:t>   </a:t>
              </a:r>
              <a:r>
                <a:rPr lang="el-GR" sz="3200">
                  <a:cs typeface="Arial" charset="0"/>
                </a:rPr>
                <a:t>ν</a:t>
              </a:r>
              <a:r>
                <a:rPr lang="ru-RU" sz="3200">
                  <a:cs typeface="Arial" charset="0"/>
                </a:rPr>
                <a:t> =</a:t>
              </a:r>
              <a:endParaRPr lang="el-GR" sz="3200">
                <a:cs typeface="Arial" charset="0"/>
              </a:endParaRPr>
            </a:p>
          </p:txBody>
        </p:sp>
        <p:sp>
          <p:nvSpPr>
            <p:cNvPr id="3088" name="Line 37"/>
            <p:cNvSpPr>
              <a:spLocks noChangeShapeType="1"/>
            </p:cNvSpPr>
            <p:nvPr/>
          </p:nvSpPr>
          <p:spPr bwMode="auto">
            <a:xfrm>
              <a:off x="703" y="2886"/>
              <a:ext cx="1542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089" name="Line 39"/>
            <p:cNvSpPr>
              <a:spLocks noChangeShapeType="1"/>
            </p:cNvSpPr>
            <p:nvPr/>
          </p:nvSpPr>
          <p:spPr bwMode="auto">
            <a:xfrm>
              <a:off x="703" y="3930"/>
              <a:ext cx="1542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090" name="Line 40"/>
            <p:cNvSpPr>
              <a:spLocks noChangeShapeType="1"/>
            </p:cNvSpPr>
            <p:nvPr/>
          </p:nvSpPr>
          <p:spPr bwMode="auto">
            <a:xfrm>
              <a:off x="703" y="2886"/>
              <a:ext cx="0" cy="1044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091" name="Line 42"/>
            <p:cNvSpPr>
              <a:spLocks noChangeShapeType="1"/>
            </p:cNvSpPr>
            <p:nvPr/>
          </p:nvSpPr>
          <p:spPr bwMode="auto">
            <a:xfrm>
              <a:off x="2245" y="2886"/>
              <a:ext cx="0" cy="1044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64919" name="Line 55"/>
          <p:cNvSpPr>
            <a:spLocks noChangeShapeType="1"/>
          </p:cNvSpPr>
          <p:nvPr/>
        </p:nvSpPr>
        <p:spPr bwMode="auto">
          <a:xfrm>
            <a:off x="2051050" y="4149725"/>
            <a:ext cx="6477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64949" name="Rectangle 85"/>
          <p:cNvSpPr>
            <a:spLocks noChangeArrowheads="1"/>
          </p:cNvSpPr>
          <p:nvPr/>
        </p:nvSpPr>
        <p:spPr bwMode="auto">
          <a:xfrm>
            <a:off x="827088" y="4724400"/>
            <a:ext cx="3455987" cy="1458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>
              <a:spcBef>
                <a:spcPct val="20000"/>
              </a:spcBef>
              <a:buClr>
                <a:schemeClr val="bg2"/>
              </a:buClr>
              <a:buSzPct val="70000"/>
              <a:buFont typeface="Wingdings" pitchFamily="2" charset="2"/>
              <a:buNone/>
            </a:pPr>
            <a:r>
              <a:rPr lang="ru-RU" sz="3200">
                <a:cs typeface="Arial" charset="0"/>
              </a:rPr>
              <a:t>      </a:t>
            </a:r>
            <a:r>
              <a:rPr lang="ru-RU" sz="2800">
                <a:cs typeface="Arial" charset="0"/>
              </a:rPr>
              <a:t>1</a:t>
            </a:r>
          </a:p>
          <a:p>
            <a:pPr algn="l">
              <a:spcBef>
                <a:spcPct val="20000"/>
              </a:spcBef>
              <a:buClr>
                <a:schemeClr val="bg2"/>
              </a:buClr>
              <a:buSzPct val="70000"/>
              <a:buFont typeface="Wingdings" pitchFamily="2" charset="2"/>
              <a:buNone/>
            </a:pPr>
            <a:r>
              <a:rPr lang="el-GR" sz="2800">
                <a:cs typeface="Arial" charset="0"/>
              </a:rPr>
              <a:t>ν</a:t>
            </a:r>
            <a:r>
              <a:rPr lang="ru-RU" sz="2800">
                <a:cs typeface="Arial" charset="0"/>
              </a:rPr>
              <a:t>=            =250 Гц</a:t>
            </a:r>
          </a:p>
          <a:p>
            <a:pPr algn="l">
              <a:spcBef>
                <a:spcPct val="20000"/>
              </a:spcBef>
              <a:buClr>
                <a:schemeClr val="bg2"/>
              </a:buClr>
              <a:buSzPct val="70000"/>
              <a:buFont typeface="Wingdings" pitchFamily="2" charset="2"/>
              <a:buNone/>
            </a:pPr>
            <a:r>
              <a:rPr lang="ru-RU" sz="2800">
                <a:cs typeface="Arial" charset="0"/>
              </a:rPr>
              <a:t>      4</a:t>
            </a:r>
            <a:r>
              <a:rPr lang="en-US" sz="2800">
                <a:cs typeface="Arial" charset="0"/>
              </a:rPr>
              <a:t>·</a:t>
            </a:r>
            <a:r>
              <a:rPr lang="ru-RU" sz="2800">
                <a:cs typeface="Arial" charset="0"/>
              </a:rPr>
              <a:t>10</a:t>
            </a:r>
            <a:r>
              <a:rPr lang="ru-RU" sz="2800" baseline="30000">
                <a:cs typeface="Arial" charset="0"/>
              </a:rPr>
              <a:t>-3</a:t>
            </a:r>
            <a:r>
              <a:rPr lang="ru-RU" sz="2800">
                <a:cs typeface="Arial" charset="0"/>
              </a:rPr>
              <a:t>с</a:t>
            </a:r>
            <a:endParaRPr lang="en-US" sz="2800">
              <a:cs typeface="Arial" charset="0"/>
            </a:endParaRPr>
          </a:p>
        </p:txBody>
      </p:sp>
      <p:sp>
        <p:nvSpPr>
          <p:cNvPr id="164957" name="Line 93"/>
          <p:cNvSpPr>
            <a:spLocks noChangeShapeType="1"/>
          </p:cNvSpPr>
          <p:nvPr/>
        </p:nvSpPr>
        <p:spPr bwMode="auto">
          <a:xfrm>
            <a:off x="1619250" y="5589588"/>
            <a:ext cx="431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64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64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64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649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49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649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649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649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8" dur="500"/>
                                        <p:tgtEl>
                                          <p:spTgt spid="1649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4866" grpId="0"/>
      <p:bldP spid="164867" grpId="0" build="p"/>
      <p:bldP spid="164919" grpId="0" animBg="1"/>
      <p:bldP spid="164949" grpId="0"/>
      <p:bldP spid="16495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b="1" dirty="0" smtClean="0">
                <a:solidFill>
                  <a:srgbClr val="FF0000"/>
                </a:solidFill>
                <a:latin typeface="Comic Sans MS" pitchFamily="66" charset="0"/>
              </a:rPr>
              <a:t>Давайте вспомним</a:t>
            </a:r>
          </a:p>
        </p:txBody>
      </p:sp>
      <p:sp>
        <p:nvSpPr>
          <p:cNvPr id="16793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762000" y="1905000"/>
            <a:ext cx="7842250" cy="1595438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dirty="0" smtClean="0"/>
              <a:t>Циклическая частота - …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dirty="0" smtClean="0"/>
              <a:t>   </a:t>
            </a:r>
            <a:r>
              <a:rPr lang="ru-RU" sz="2700" dirty="0" smtClean="0"/>
              <a:t>физическая величина, численно равная числу колебаний за </a:t>
            </a:r>
            <a:r>
              <a:rPr lang="ru-RU" sz="3200" dirty="0" smtClean="0">
                <a:cs typeface="Arial" charset="0"/>
              </a:rPr>
              <a:t>2</a:t>
            </a:r>
            <a:r>
              <a:rPr lang="el-GR" sz="3200" dirty="0" smtClean="0">
                <a:cs typeface="Arial" charset="0"/>
              </a:rPr>
              <a:t>π</a:t>
            </a:r>
            <a:r>
              <a:rPr lang="ru-RU" sz="3200" dirty="0" smtClean="0">
                <a:cs typeface="Arial" charset="0"/>
              </a:rPr>
              <a:t> </a:t>
            </a:r>
            <a:r>
              <a:rPr lang="ru-RU" sz="2700" dirty="0" smtClean="0"/>
              <a:t>секунд </a:t>
            </a:r>
          </a:p>
        </p:txBody>
      </p:sp>
      <p:graphicFrame>
        <p:nvGraphicFramePr>
          <p:cNvPr id="4098" name="Object 4"/>
          <p:cNvGraphicFramePr>
            <a:graphicFrameLocks/>
          </p:cNvGraphicFramePr>
          <p:nvPr>
            <p:ph sz="quarter" idx="2"/>
          </p:nvPr>
        </p:nvGraphicFramePr>
        <p:xfrm>
          <a:off x="5219700" y="4076700"/>
          <a:ext cx="3590925" cy="1868488"/>
        </p:xfrm>
        <a:graphic>
          <a:graphicData uri="http://schemas.openxmlformats.org/presentationml/2006/ole">
            <p:oleObj spid="_x0000_s21506" name="Рисунок" r:id="rId3" imgW="3591000" imgH="1868040" progId="Word.Picture.8">
              <p:embed/>
            </p:oleObj>
          </a:graphicData>
        </a:graphic>
      </p:graphicFrame>
      <p:sp>
        <p:nvSpPr>
          <p:cNvPr id="4101" name="Rectangle 6"/>
          <p:cNvSpPr>
            <a:spLocks noChangeArrowheads="1"/>
          </p:cNvSpPr>
          <p:nvPr/>
        </p:nvSpPr>
        <p:spPr bwMode="auto">
          <a:xfrm>
            <a:off x="0" y="3178175"/>
            <a:ext cx="9144000" cy="0"/>
          </a:xfrm>
          <a:prstGeom prst="rect">
            <a:avLst/>
          </a:prstGeom>
          <a:solidFill>
            <a:srgbClr val="FFFFCE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grpSp>
        <p:nvGrpSpPr>
          <p:cNvPr id="2" name="Group 33"/>
          <p:cNvGrpSpPr>
            <a:grpSpLocks/>
          </p:cNvGrpSpPr>
          <p:nvPr/>
        </p:nvGrpSpPr>
        <p:grpSpPr bwMode="auto">
          <a:xfrm>
            <a:off x="1042988" y="3500438"/>
            <a:ext cx="2087562" cy="1657350"/>
            <a:chOff x="295" y="2659"/>
            <a:chExt cx="1904" cy="1044"/>
          </a:xfrm>
        </p:grpSpPr>
        <p:sp>
          <p:nvSpPr>
            <p:cNvPr id="4108" name="Rectangle 18"/>
            <p:cNvSpPr>
              <a:spLocks noChangeArrowheads="1"/>
            </p:cNvSpPr>
            <p:nvPr/>
          </p:nvSpPr>
          <p:spPr bwMode="auto">
            <a:xfrm>
              <a:off x="1247" y="3023"/>
              <a:ext cx="952" cy="3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>
                <a:spcBef>
                  <a:spcPct val="20000"/>
                </a:spcBef>
                <a:buClr>
                  <a:schemeClr val="bg2"/>
                </a:buClr>
                <a:buSzPct val="70000"/>
                <a:buFont typeface="Wingdings" pitchFamily="2" charset="2"/>
                <a:buNone/>
              </a:pPr>
              <a:endParaRPr lang="ru-RU" sz="2700"/>
            </a:p>
          </p:txBody>
        </p:sp>
        <p:sp>
          <p:nvSpPr>
            <p:cNvPr id="4109" name="Rectangle 19"/>
            <p:cNvSpPr>
              <a:spLocks noChangeArrowheads="1"/>
            </p:cNvSpPr>
            <p:nvPr/>
          </p:nvSpPr>
          <p:spPr bwMode="auto">
            <a:xfrm>
              <a:off x="1247" y="3339"/>
              <a:ext cx="952" cy="3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>
                <a:spcBef>
                  <a:spcPct val="20000"/>
                </a:spcBef>
                <a:buClr>
                  <a:schemeClr val="bg2"/>
                </a:buClr>
                <a:buSzPct val="70000"/>
                <a:buFont typeface="Wingdings" pitchFamily="2" charset="2"/>
                <a:buNone/>
              </a:pPr>
              <a:r>
                <a:rPr lang="ru-RU" sz="3200"/>
                <a:t>Т</a:t>
              </a:r>
            </a:p>
          </p:txBody>
        </p:sp>
        <p:sp>
          <p:nvSpPr>
            <p:cNvPr id="4110" name="Rectangle 20"/>
            <p:cNvSpPr>
              <a:spLocks noChangeArrowheads="1"/>
            </p:cNvSpPr>
            <p:nvPr/>
          </p:nvSpPr>
          <p:spPr bwMode="auto">
            <a:xfrm>
              <a:off x="1247" y="2659"/>
              <a:ext cx="952" cy="3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>
                <a:spcBef>
                  <a:spcPct val="20000"/>
                </a:spcBef>
                <a:buClr>
                  <a:schemeClr val="bg2"/>
                </a:buClr>
                <a:buSzPct val="70000"/>
                <a:buFont typeface="Wingdings" pitchFamily="2" charset="2"/>
                <a:buNone/>
              </a:pPr>
              <a:r>
                <a:rPr lang="ru-RU" sz="3200"/>
                <a:t>1</a:t>
              </a:r>
            </a:p>
          </p:txBody>
        </p:sp>
        <p:sp>
          <p:nvSpPr>
            <p:cNvPr id="4111" name="Rectangle 21"/>
            <p:cNvSpPr>
              <a:spLocks noChangeArrowheads="1"/>
            </p:cNvSpPr>
            <p:nvPr/>
          </p:nvSpPr>
          <p:spPr bwMode="auto">
            <a:xfrm>
              <a:off x="295" y="2659"/>
              <a:ext cx="1904" cy="1044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l">
                <a:spcBef>
                  <a:spcPct val="20000"/>
                </a:spcBef>
                <a:buClr>
                  <a:schemeClr val="bg2"/>
                </a:buClr>
                <a:buSzPct val="70000"/>
                <a:buFont typeface="Wingdings" pitchFamily="2" charset="2"/>
                <a:buNone/>
              </a:pPr>
              <a:r>
                <a:rPr lang="ru-RU" sz="2700">
                  <a:cs typeface="Arial" charset="0"/>
                </a:rPr>
                <a:t>                      </a:t>
              </a:r>
              <a:r>
                <a:rPr lang="ru-RU" sz="3200">
                  <a:cs typeface="Arial" charset="0"/>
                </a:rPr>
                <a:t>         </a:t>
              </a:r>
              <a:r>
                <a:rPr lang="el-GR" sz="4400">
                  <a:cs typeface="Arial" charset="0"/>
                </a:rPr>
                <a:t>ω</a:t>
              </a:r>
              <a:r>
                <a:rPr lang="ru-RU" sz="4400">
                  <a:cs typeface="Arial" charset="0"/>
                </a:rPr>
                <a:t>=2</a:t>
              </a:r>
              <a:r>
                <a:rPr lang="el-GR" sz="4400">
                  <a:cs typeface="Arial" charset="0"/>
                </a:rPr>
                <a:t>πν</a:t>
              </a:r>
              <a:r>
                <a:rPr lang="ru-RU" sz="3200">
                  <a:cs typeface="Arial" charset="0"/>
                </a:rPr>
                <a:t>                   </a:t>
              </a:r>
              <a:endParaRPr lang="el-GR" sz="3200">
                <a:cs typeface="Arial" charset="0"/>
              </a:endParaRPr>
            </a:p>
          </p:txBody>
        </p:sp>
        <p:sp>
          <p:nvSpPr>
            <p:cNvPr id="4112" name="Line 22"/>
            <p:cNvSpPr>
              <a:spLocks noChangeShapeType="1"/>
            </p:cNvSpPr>
            <p:nvPr/>
          </p:nvSpPr>
          <p:spPr bwMode="auto">
            <a:xfrm>
              <a:off x="295" y="2659"/>
              <a:ext cx="1904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113" name="Line 23"/>
            <p:cNvSpPr>
              <a:spLocks noChangeShapeType="1"/>
            </p:cNvSpPr>
            <p:nvPr/>
          </p:nvSpPr>
          <p:spPr bwMode="auto">
            <a:xfrm>
              <a:off x="295" y="3703"/>
              <a:ext cx="1904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114" name="Line 24"/>
            <p:cNvSpPr>
              <a:spLocks noChangeShapeType="1"/>
            </p:cNvSpPr>
            <p:nvPr/>
          </p:nvSpPr>
          <p:spPr bwMode="auto">
            <a:xfrm>
              <a:off x="295" y="2659"/>
              <a:ext cx="0" cy="1044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115" name="Line 25"/>
            <p:cNvSpPr>
              <a:spLocks noChangeShapeType="1"/>
            </p:cNvSpPr>
            <p:nvPr/>
          </p:nvSpPr>
          <p:spPr bwMode="auto">
            <a:xfrm>
              <a:off x="2199" y="2659"/>
              <a:ext cx="0" cy="1044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4103" name="Text Box 29"/>
          <p:cNvSpPr txBox="1">
            <a:spLocks noChangeArrowheads="1"/>
          </p:cNvSpPr>
          <p:nvPr/>
        </p:nvSpPr>
        <p:spPr bwMode="auto">
          <a:xfrm>
            <a:off x="2051050" y="5445125"/>
            <a:ext cx="288925" cy="36671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endParaRPr lang="ru-RU"/>
          </a:p>
        </p:txBody>
      </p:sp>
      <p:sp>
        <p:nvSpPr>
          <p:cNvPr id="4104" name="Text Box 34"/>
          <p:cNvSpPr txBox="1">
            <a:spLocks noChangeArrowheads="1"/>
          </p:cNvSpPr>
          <p:nvPr/>
        </p:nvSpPr>
        <p:spPr bwMode="auto">
          <a:xfrm>
            <a:off x="2195513" y="5373688"/>
            <a:ext cx="504825" cy="36671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endParaRPr lang="ru-RU"/>
          </a:p>
        </p:txBody>
      </p:sp>
      <p:sp>
        <p:nvSpPr>
          <p:cNvPr id="4105" name="Text Box 35"/>
          <p:cNvSpPr txBox="1">
            <a:spLocks noChangeArrowheads="1"/>
          </p:cNvSpPr>
          <p:nvPr/>
        </p:nvSpPr>
        <p:spPr bwMode="auto">
          <a:xfrm>
            <a:off x="2051050" y="4652963"/>
            <a:ext cx="720725" cy="36671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/>
          </a:p>
        </p:txBody>
      </p:sp>
      <p:sp>
        <p:nvSpPr>
          <p:cNvPr id="4106" name="Rectangle 37"/>
          <p:cNvSpPr>
            <a:spLocks noChangeArrowheads="1"/>
          </p:cNvSpPr>
          <p:nvPr/>
        </p:nvSpPr>
        <p:spPr bwMode="auto">
          <a:xfrm>
            <a:off x="2124075" y="3644900"/>
            <a:ext cx="503238" cy="360363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67975" name="Rectangle 39"/>
          <p:cNvSpPr>
            <a:spLocks noChangeArrowheads="1"/>
          </p:cNvSpPr>
          <p:nvPr/>
        </p:nvSpPr>
        <p:spPr bwMode="auto">
          <a:xfrm>
            <a:off x="395288" y="5373688"/>
            <a:ext cx="4419600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>
              <a:spcBef>
                <a:spcPct val="20000"/>
              </a:spcBef>
              <a:buClr>
                <a:schemeClr val="bg2"/>
              </a:buClr>
              <a:buSzPct val="70000"/>
              <a:buFont typeface="Wingdings" pitchFamily="2" charset="2"/>
              <a:buNone/>
            </a:pPr>
            <a:r>
              <a:rPr lang="el-GR" sz="3200">
                <a:cs typeface="Arial" charset="0"/>
              </a:rPr>
              <a:t>ω</a:t>
            </a:r>
            <a:r>
              <a:rPr lang="ru-RU" sz="3200">
                <a:cs typeface="Arial" charset="0"/>
              </a:rPr>
              <a:t>=2</a:t>
            </a:r>
            <a:r>
              <a:rPr lang="el-GR" sz="3200">
                <a:cs typeface="Arial" charset="0"/>
              </a:rPr>
              <a:t>π</a:t>
            </a:r>
            <a:r>
              <a:rPr lang="ru-RU" sz="3200">
                <a:cs typeface="Arial" charset="0"/>
              </a:rPr>
              <a:t>250=500</a:t>
            </a:r>
            <a:r>
              <a:rPr lang="el-GR" sz="3200">
                <a:cs typeface="Arial" charset="0"/>
              </a:rPr>
              <a:t>π</a:t>
            </a:r>
            <a:r>
              <a:rPr lang="ru-RU" sz="3200">
                <a:cs typeface="Arial" charset="0"/>
              </a:rPr>
              <a:t> рад/с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679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67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67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1679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7938" grpId="0"/>
      <p:bldP spid="167939" grpId="0" build="p"/>
      <p:bldP spid="16797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eaLnBrk="1" hangingPunct="1"/>
            <a:r>
              <a:rPr lang="ru-RU" b="1" dirty="0" smtClean="0">
                <a:solidFill>
                  <a:srgbClr val="FF0000"/>
                </a:solidFill>
                <a:latin typeface="Comic Sans MS" pitchFamily="66" charset="0"/>
              </a:rPr>
              <a:t>Уравнение гармонических колебаний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50825" y="1989138"/>
            <a:ext cx="8281988" cy="792162"/>
          </a:xfrm>
        </p:spPr>
        <p:txBody>
          <a:bodyPr>
            <a:normAutofit fontScale="92500" lnSpcReduction="20000"/>
          </a:bodyPr>
          <a:lstStyle/>
          <a:p>
            <a:pPr eaLnBrk="1" hangingPunct="1">
              <a:buFont typeface="Wingdings" pitchFamily="2" charset="2"/>
              <a:buNone/>
            </a:pPr>
            <a:r>
              <a:rPr lang="ru-RU" sz="1800" i="1" smtClean="0"/>
              <a:t>     </a:t>
            </a:r>
            <a:r>
              <a:rPr lang="ru-RU" sz="2800" i="1" smtClean="0"/>
              <a:t>Гармонические колебания – это колебания, происходящие по закону  синуса или косинуса</a:t>
            </a:r>
          </a:p>
          <a:p>
            <a:pPr eaLnBrk="1" hangingPunct="1">
              <a:buFont typeface="Wingdings" pitchFamily="2" charset="2"/>
              <a:buNone/>
            </a:pPr>
            <a:endParaRPr lang="ru-RU" sz="2000" i="1" smtClean="0"/>
          </a:p>
        </p:txBody>
      </p:sp>
      <p:sp>
        <p:nvSpPr>
          <p:cNvPr id="185356" name="Rectangle 12"/>
          <p:cNvSpPr>
            <a:spLocks noChangeArrowheads="1"/>
          </p:cNvSpPr>
          <p:nvPr/>
        </p:nvSpPr>
        <p:spPr bwMode="auto">
          <a:xfrm>
            <a:off x="4500563" y="5157788"/>
            <a:ext cx="3814762" cy="696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>
              <a:spcBef>
                <a:spcPct val="20000"/>
              </a:spcBef>
              <a:buClr>
                <a:schemeClr val="bg2"/>
              </a:buClr>
              <a:buSzPct val="70000"/>
              <a:buFont typeface="Wingdings" pitchFamily="2" charset="2"/>
              <a:buNone/>
            </a:pPr>
            <a:r>
              <a:rPr lang="ru-RU"/>
              <a:t>φ = ω</a:t>
            </a:r>
            <a:r>
              <a:rPr lang="ru-RU" i="1"/>
              <a:t>t</a:t>
            </a:r>
            <a:r>
              <a:rPr lang="ru-RU"/>
              <a:t> +  φ</a:t>
            </a:r>
            <a:r>
              <a:rPr lang="ru-RU" baseline="-25000"/>
              <a:t>0</a:t>
            </a:r>
            <a:r>
              <a:rPr lang="ru-RU"/>
              <a:t>  – фаза колебаний в данный момент времени</a:t>
            </a:r>
            <a:endParaRPr lang="ru-RU" sz="2700"/>
          </a:p>
          <a:p>
            <a:pPr algn="l">
              <a:spcBef>
                <a:spcPct val="20000"/>
              </a:spcBef>
              <a:buClr>
                <a:schemeClr val="bg2"/>
              </a:buClr>
              <a:buSzPct val="70000"/>
              <a:buFont typeface="Wingdings" pitchFamily="2" charset="2"/>
              <a:buNone/>
            </a:pPr>
            <a:endParaRPr lang="ru-RU" baseline="-25000"/>
          </a:p>
        </p:txBody>
      </p:sp>
      <p:sp>
        <p:nvSpPr>
          <p:cNvPr id="185354" name="Rectangle 10"/>
          <p:cNvSpPr>
            <a:spLocks noChangeArrowheads="1"/>
          </p:cNvSpPr>
          <p:nvPr/>
        </p:nvSpPr>
        <p:spPr bwMode="auto">
          <a:xfrm>
            <a:off x="4643438" y="4433888"/>
            <a:ext cx="3814762" cy="795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>
              <a:spcBef>
                <a:spcPct val="20000"/>
              </a:spcBef>
              <a:buClr>
                <a:schemeClr val="bg2"/>
              </a:buClr>
              <a:buSzPct val="70000"/>
              <a:buFont typeface="Wingdings" pitchFamily="2" charset="2"/>
              <a:buNone/>
            </a:pPr>
            <a:r>
              <a:rPr lang="ru-RU"/>
              <a:t>ω – циклическая частота</a:t>
            </a:r>
          </a:p>
          <a:p>
            <a:pPr algn="l">
              <a:spcBef>
                <a:spcPct val="20000"/>
              </a:spcBef>
              <a:buClr>
                <a:schemeClr val="bg2"/>
              </a:buClr>
              <a:buSzPct val="70000"/>
              <a:buFont typeface="Wingdings" pitchFamily="2" charset="2"/>
              <a:buNone/>
            </a:pPr>
            <a:r>
              <a:rPr lang="ru-RU"/>
              <a:t>ω=2</a:t>
            </a:r>
            <a:r>
              <a:rPr lang="el-GR">
                <a:cs typeface="Arial" charset="0"/>
              </a:rPr>
              <a:t>πν</a:t>
            </a:r>
          </a:p>
        </p:txBody>
      </p:sp>
      <p:sp>
        <p:nvSpPr>
          <p:cNvPr id="185352" name="Rectangle 8"/>
          <p:cNvSpPr>
            <a:spLocks noChangeArrowheads="1"/>
          </p:cNvSpPr>
          <p:nvPr/>
        </p:nvSpPr>
        <p:spPr bwMode="auto">
          <a:xfrm>
            <a:off x="4643438" y="3709988"/>
            <a:ext cx="3814762" cy="72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>
              <a:spcBef>
                <a:spcPct val="20000"/>
              </a:spcBef>
              <a:buClr>
                <a:schemeClr val="bg2"/>
              </a:buClr>
              <a:buSzPct val="70000"/>
              <a:buFont typeface="Wingdings" pitchFamily="2" charset="2"/>
              <a:buNone/>
            </a:pPr>
            <a:r>
              <a:rPr lang="ru-RU"/>
              <a:t>φ</a:t>
            </a:r>
            <a:r>
              <a:rPr lang="ru-RU" baseline="-25000"/>
              <a:t>0</a:t>
            </a:r>
            <a:r>
              <a:rPr lang="ru-RU"/>
              <a:t>  – начальная фаза колебаний</a:t>
            </a:r>
          </a:p>
        </p:txBody>
      </p:sp>
      <p:sp>
        <p:nvSpPr>
          <p:cNvPr id="185350" name="Rectangle 6"/>
          <p:cNvSpPr>
            <a:spLocks noChangeArrowheads="1"/>
          </p:cNvSpPr>
          <p:nvPr/>
        </p:nvSpPr>
        <p:spPr bwMode="auto">
          <a:xfrm>
            <a:off x="4643438" y="2852738"/>
            <a:ext cx="3814762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>
              <a:spcBef>
                <a:spcPct val="20000"/>
              </a:spcBef>
              <a:buClr>
                <a:schemeClr val="bg2"/>
              </a:buClr>
              <a:buSzPct val="70000"/>
              <a:buFont typeface="Wingdings" pitchFamily="2" charset="2"/>
              <a:buNone/>
            </a:pPr>
            <a:r>
              <a:rPr lang="ru-RU" i="1"/>
              <a:t>X</a:t>
            </a:r>
            <a:r>
              <a:rPr lang="ru-RU" baseline="-25000"/>
              <a:t>m </a:t>
            </a:r>
            <a:r>
              <a:rPr lang="ru-RU"/>
              <a:t>– амплитуда колебаний</a:t>
            </a:r>
            <a:endParaRPr lang="ru-RU" sz="2700"/>
          </a:p>
        </p:txBody>
      </p:sp>
      <p:sp>
        <p:nvSpPr>
          <p:cNvPr id="11272" name="Rectangle 5"/>
          <p:cNvSpPr>
            <a:spLocks noChangeArrowheads="1"/>
          </p:cNvSpPr>
          <p:nvPr/>
        </p:nvSpPr>
        <p:spPr bwMode="auto">
          <a:xfrm>
            <a:off x="179388" y="2781300"/>
            <a:ext cx="4464050" cy="3011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>
              <a:spcBef>
                <a:spcPct val="20000"/>
              </a:spcBef>
              <a:buClr>
                <a:schemeClr val="bg2"/>
              </a:buClr>
              <a:buSzPct val="70000"/>
              <a:buFont typeface="Wingdings" pitchFamily="2" charset="2"/>
              <a:buNone/>
            </a:pPr>
            <a:endParaRPr lang="ru-RU" sz="2700" dirty="0"/>
          </a:p>
          <a:p>
            <a:pPr algn="l">
              <a:spcBef>
                <a:spcPct val="20000"/>
              </a:spcBef>
              <a:buClr>
                <a:schemeClr val="bg2"/>
              </a:buClr>
              <a:buSzPct val="70000"/>
              <a:buFont typeface="Wingdings" pitchFamily="2" charset="2"/>
              <a:buNone/>
            </a:pPr>
            <a:endParaRPr lang="ru-RU" sz="2700" dirty="0"/>
          </a:p>
          <a:p>
            <a:pPr algn="l">
              <a:spcBef>
                <a:spcPct val="20000"/>
              </a:spcBef>
              <a:buClr>
                <a:schemeClr val="bg2"/>
              </a:buClr>
              <a:buSzPct val="70000"/>
              <a:buFont typeface="Wingdings" pitchFamily="2" charset="2"/>
              <a:buNone/>
            </a:pPr>
            <a:r>
              <a:rPr lang="ru-RU" sz="3600" i="1" dirty="0" err="1"/>
              <a:t>x</a:t>
            </a:r>
            <a:r>
              <a:rPr lang="ru-RU" sz="3600" dirty="0"/>
              <a:t> = </a:t>
            </a:r>
            <a:r>
              <a:rPr lang="ru-RU" sz="3600" i="1" dirty="0" err="1"/>
              <a:t>x</a:t>
            </a:r>
            <a:r>
              <a:rPr lang="ru-RU" sz="3600" baseline="-25000" dirty="0" err="1"/>
              <a:t>m</a:t>
            </a:r>
            <a:r>
              <a:rPr lang="ru-RU" sz="3600" dirty="0"/>
              <a:t> </a:t>
            </a:r>
            <a:r>
              <a:rPr lang="ru-RU" sz="3600" dirty="0" err="1"/>
              <a:t>cos</a:t>
            </a:r>
            <a:r>
              <a:rPr lang="ru-RU" sz="3600" dirty="0"/>
              <a:t> </a:t>
            </a:r>
            <a:r>
              <a:rPr lang="ru-RU" sz="3600" dirty="0" err="1"/>
              <a:t>(ω</a:t>
            </a:r>
            <a:r>
              <a:rPr lang="ru-RU" sz="3600" i="1" dirty="0" err="1"/>
              <a:t>t</a:t>
            </a:r>
            <a:r>
              <a:rPr lang="ru-RU" sz="3600" dirty="0" err="1"/>
              <a:t> </a:t>
            </a:r>
            <a:r>
              <a:rPr lang="ru-RU" sz="3600" dirty="0"/>
              <a:t>+ φ</a:t>
            </a:r>
            <a:r>
              <a:rPr lang="ru-RU" sz="3600" baseline="-25000" dirty="0"/>
              <a:t>0</a:t>
            </a:r>
            <a:r>
              <a:rPr lang="ru-RU" sz="3600" dirty="0"/>
              <a:t>) </a:t>
            </a:r>
          </a:p>
          <a:p>
            <a:pPr algn="l">
              <a:spcBef>
                <a:spcPct val="20000"/>
              </a:spcBef>
              <a:buClr>
                <a:schemeClr val="bg2"/>
              </a:buClr>
              <a:buSzPct val="70000"/>
              <a:buFont typeface="Wingdings" pitchFamily="2" charset="2"/>
              <a:buNone/>
            </a:pPr>
            <a:endParaRPr lang="ru-RU" sz="3600" dirty="0"/>
          </a:p>
          <a:p>
            <a:pPr algn="l">
              <a:spcBef>
                <a:spcPct val="20000"/>
              </a:spcBef>
              <a:buClr>
                <a:schemeClr val="bg2"/>
              </a:buClr>
              <a:buSzPct val="70000"/>
              <a:buFont typeface="Wingdings" pitchFamily="2" charset="2"/>
              <a:buNone/>
            </a:pPr>
            <a:endParaRPr lang="ru-RU" sz="3600" dirty="0"/>
          </a:p>
        </p:txBody>
      </p:sp>
      <p:sp>
        <p:nvSpPr>
          <p:cNvPr id="11273" name="Line 17"/>
          <p:cNvSpPr>
            <a:spLocks noChangeShapeType="1"/>
          </p:cNvSpPr>
          <p:nvPr/>
        </p:nvSpPr>
        <p:spPr bwMode="auto">
          <a:xfrm>
            <a:off x="827088" y="2852738"/>
            <a:ext cx="7631112" cy="0"/>
          </a:xfrm>
          <a:prstGeom prst="line">
            <a:avLst/>
          </a:prstGeom>
          <a:noFill/>
          <a:ln w="28575" cap="sq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274" name="Line 23"/>
          <p:cNvSpPr>
            <a:spLocks noChangeShapeType="1"/>
          </p:cNvSpPr>
          <p:nvPr/>
        </p:nvSpPr>
        <p:spPr bwMode="auto">
          <a:xfrm>
            <a:off x="827088" y="5792788"/>
            <a:ext cx="7631112" cy="0"/>
          </a:xfrm>
          <a:prstGeom prst="line">
            <a:avLst/>
          </a:prstGeom>
          <a:noFill/>
          <a:ln w="28575" cap="sq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275" name="Line 24"/>
          <p:cNvSpPr>
            <a:spLocks noChangeShapeType="1"/>
          </p:cNvSpPr>
          <p:nvPr/>
        </p:nvSpPr>
        <p:spPr bwMode="auto">
          <a:xfrm>
            <a:off x="827088" y="2781300"/>
            <a:ext cx="0" cy="3011488"/>
          </a:xfrm>
          <a:prstGeom prst="line">
            <a:avLst/>
          </a:prstGeom>
          <a:noFill/>
          <a:ln w="28575" cap="sq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276" name="Line 25"/>
          <p:cNvSpPr>
            <a:spLocks noChangeShapeType="1"/>
          </p:cNvSpPr>
          <p:nvPr/>
        </p:nvSpPr>
        <p:spPr bwMode="auto">
          <a:xfrm>
            <a:off x="4643438" y="2781300"/>
            <a:ext cx="0" cy="3011488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277" name="Line 26"/>
          <p:cNvSpPr>
            <a:spLocks noChangeShapeType="1"/>
          </p:cNvSpPr>
          <p:nvPr/>
        </p:nvSpPr>
        <p:spPr bwMode="auto">
          <a:xfrm>
            <a:off x="8458200" y="2781300"/>
            <a:ext cx="0" cy="3011488"/>
          </a:xfrm>
          <a:prstGeom prst="line">
            <a:avLst/>
          </a:prstGeom>
          <a:noFill/>
          <a:ln w="28575" cap="sq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278" name="Line 32"/>
          <p:cNvSpPr>
            <a:spLocks noChangeShapeType="1"/>
          </p:cNvSpPr>
          <p:nvPr/>
        </p:nvSpPr>
        <p:spPr bwMode="auto">
          <a:xfrm>
            <a:off x="4643438" y="3573463"/>
            <a:ext cx="3814762" cy="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279" name="Line 33"/>
          <p:cNvSpPr>
            <a:spLocks noChangeShapeType="1"/>
          </p:cNvSpPr>
          <p:nvPr/>
        </p:nvSpPr>
        <p:spPr bwMode="auto">
          <a:xfrm>
            <a:off x="4643438" y="4300538"/>
            <a:ext cx="3814762" cy="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280" name="Line 34"/>
          <p:cNvSpPr>
            <a:spLocks noChangeShapeType="1"/>
          </p:cNvSpPr>
          <p:nvPr/>
        </p:nvSpPr>
        <p:spPr bwMode="auto">
          <a:xfrm>
            <a:off x="4643438" y="5095875"/>
            <a:ext cx="3814762" cy="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53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53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53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853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853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853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853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853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5356" grpId="0"/>
      <p:bldP spid="185354" grpId="0"/>
      <p:bldP spid="185352" grpId="0"/>
      <p:bldP spid="18535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5" name="Rectangle 5"/>
          <p:cNvSpPr>
            <a:spLocks noGrp="1" noChangeArrowheads="1"/>
          </p:cNvSpPr>
          <p:nvPr>
            <p:ph sz="quarter" idx="1"/>
          </p:nvPr>
        </p:nvSpPr>
        <p:spPr>
          <a:xfrm>
            <a:off x="755576" y="980728"/>
            <a:ext cx="3771900" cy="19431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ru-RU" sz="2400" dirty="0" smtClean="0"/>
              <a:t>Начальная фаза </a:t>
            </a:r>
            <a:r>
              <a:rPr lang="el-GR" sz="2400" dirty="0" smtClean="0">
                <a:cs typeface="Arial" charset="0"/>
              </a:rPr>
              <a:t>φ</a:t>
            </a:r>
            <a:r>
              <a:rPr lang="ru-RU" sz="2400" baseline="-25000" dirty="0" smtClean="0">
                <a:cs typeface="Arial" charset="0"/>
              </a:rPr>
              <a:t>0</a:t>
            </a:r>
            <a:r>
              <a:rPr lang="ru-RU" sz="2400" dirty="0" smtClean="0">
                <a:cs typeface="Arial" charset="0"/>
              </a:rPr>
              <a:t>=0</a:t>
            </a:r>
          </a:p>
          <a:p>
            <a:pPr eaLnBrk="1" hangingPunct="1">
              <a:buFont typeface="Wingdings" pitchFamily="2" charset="2"/>
              <a:buNone/>
            </a:pPr>
            <a:endParaRPr lang="ru-RU" sz="2400" dirty="0" smtClean="0">
              <a:cs typeface="Arial" charset="0"/>
            </a:endParaRPr>
          </a:p>
          <a:p>
            <a:pPr eaLnBrk="1" hangingPunct="1">
              <a:buFont typeface="Wingdings" pitchFamily="2" charset="2"/>
              <a:buNone/>
            </a:pPr>
            <a:endParaRPr lang="el-GR" sz="2400" dirty="0" smtClean="0">
              <a:cs typeface="Arial" charset="0"/>
            </a:endParaRPr>
          </a:p>
        </p:txBody>
      </p:sp>
      <p:sp>
        <p:nvSpPr>
          <p:cNvPr id="168966" name="Rectangle 6"/>
          <p:cNvSpPr>
            <a:spLocks noGrp="1" noChangeArrowheads="1"/>
          </p:cNvSpPr>
          <p:nvPr>
            <p:ph sz="quarter" idx="2"/>
          </p:nvPr>
        </p:nvSpPr>
        <p:spPr>
          <a:xfrm>
            <a:off x="4499992" y="980728"/>
            <a:ext cx="3771900" cy="19431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ru-RU" sz="2400" dirty="0" smtClean="0"/>
              <a:t>Начальная фаза </a:t>
            </a:r>
            <a:r>
              <a:rPr lang="el-GR" sz="2400" dirty="0" smtClean="0">
                <a:cs typeface="Arial" charset="0"/>
              </a:rPr>
              <a:t>φ</a:t>
            </a:r>
            <a:r>
              <a:rPr lang="ru-RU" sz="2400" baseline="-25000" dirty="0" smtClean="0">
                <a:cs typeface="Arial" charset="0"/>
              </a:rPr>
              <a:t>0</a:t>
            </a:r>
            <a:r>
              <a:rPr lang="ru-RU" sz="2400" dirty="0" smtClean="0">
                <a:cs typeface="Arial" charset="0"/>
              </a:rPr>
              <a:t>=</a:t>
            </a:r>
            <a:r>
              <a:rPr lang="el-GR" sz="2400" dirty="0" smtClean="0">
                <a:cs typeface="Arial" charset="0"/>
              </a:rPr>
              <a:t>π</a:t>
            </a:r>
            <a:r>
              <a:rPr lang="ru-RU" sz="2400" dirty="0" smtClean="0">
                <a:cs typeface="Arial" charset="0"/>
              </a:rPr>
              <a:t>/2</a:t>
            </a:r>
          </a:p>
          <a:p>
            <a:pPr eaLnBrk="1" hangingPunct="1">
              <a:buFont typeface="Wingdings" pitchFamily="2" charset="2"/>
              <a:buNone/>
            </a:pPr>
            <a:endParaRPr lang="el-GR" sz="2400" dirty="0" smtClean="0">
              <a:cs typeface="Arial" charset="0"/>
            </a:endParaRPr>
          </a:p>
        </p:txBody>
      </p:sp>
      <p:sp>
        <p:nvSpPr>
          <p:cNvPr id="168967" name="Rectangle 7"/>
          <p:cNvSpPr>
            <a:spLocks noGrp="1" noChangeArrowheads="1"/>
          </p:cNvSpPr>
          <p:nvPr>
            <p:ph sz="quarter" idx="3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ru-RU" sz="2400" smtClean="0"/>
              <a:t>Начальная фаза </a:t>
            </a:r>
            <a:r>
              <a:rPr lang="el-GR" sz="2400" smtClean="0">
                <a:cs typeface="Arial" charset="0"/>
              </a:rPr>
              <a:t>φ</a:t>
            </a:r>
            <a:r>
              <a:rPr lang="ru-RU" sz="2400" baseline="-25000" smtClean="0">
                <a:cs typeface="Arial" charset="0"/>
              </a:rPr>
              <a:t>0</a:t>
            </a:r>
            <a:r>
              <a:rPr lang="ru-RU" sz="2400" smtClean="0">
                <a:cs typeface="Arial" charset="0"/>
              </a:rPr>
              <a:t>=</a:t>
            </a:r>
            <a:r>
              <a:rPr lang="el-GR" sz="2400" smtClean="0">
                <a:cs typeface="Arial" charset="0"/>
              </a:rPr>
              <a:t>π</a:t>
            </a:r>
          </a:p>
          <a:p>
            <a:pPr eaLnBrk="1" hangingPunct="1">
              <a:buFont typeface="Wingdings" pitchFamily="2" charset="2"/>
              <a:buNone/>
            </a:pPr>
            <a:endParaRPr lang="ru-RU" sz="2400" smtClean="0"/>
          </a:p>
        </p:txBody>
      </p:sp>
      <p:sp>
        <p:nvSpPr>
          <p:cNvPr id="168968" name="Rectangle 8"/>
          <p:cNvSpPr>
            <a:spLocks noGrp="1" noChangeArrowheads="1"/>
          </p:cNvSpPr>
          <p:nvPr>
            <p:ph sz="quarter" idx="4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ru-RU" sz="2400" smtClean="0"/>
              <a:t>Начальная фаза </a:t>
            </a:r>
            <a:r>
              <a:rPr lang="el-GR" sz="2400" smtClean="0">
                <a:cs typeface="Arial" charset="0"/>
              </a:rPr>
              <a:t>φ</a:t>
            </a:r>
            <a:r>
              <a:rPr lang="ru-RU" sz="2400" baseline="-25000" smtClean="0">
                <a:cs typeface="Arial" charset="0"/>
              </a:rPr>
              <a:t>0</a:t>
            </a:r>
            <a:r>
              <a:rPr lang="ru-RU" sz="2400" smtClean="0">
                <a:cs typeface="Arial" charset="0"/>
              </a:rPr>
              <a:t>=3</a:t>
            </a:r>
            <a:r>
              <a:rPr lang="el-GR" sz="2400" smtClean="0">
                <a:cs typeface="Arial" charset="0"/>
              </a:rPr>
              <a:t>π</a:t>
            </a:r>
            <a:r>
              <a:rPr lang="ru-RU" sz="2400" smtClean="0">
                <a:cs typeface="Arial" charset="0"/>
              </a:rPr>
              <a:t>/2</a:t>
            </a:r>
            <a:endParaRPr lang="el-GR" sz="2400" smtClean="0">
              <a:cs typeface="Arial" charset="0"/>
            </a:endParaRPr>
          </a:p>
          <a:p>
            <a:pPr eaLnBrk="1" hangingPunct="1">
              <a:buFont typeface="Wingdings" pitchFamily="2" charset="2"/>
              <a:buNone/>
            </a:pPr>
            <a:endParaRPr lang="ru-RU" sz="2400" smtClean="0"/>
          </a:p>
        </p:txBody>
      </p:sp>
      <p:pic>
        <p:nvPicPr>
          <p:cNvPr id="10247" name="Picture 10" descr="фаза 0"/>
          <p:cNvPicPr>
            <a:picLocks noChangeAspect="1" noChangeArrowheads="1"/>
          </p:cNvPicPr>
          <p:nvPr/>
        </p:nvPicPr>
        <p:blipFill>
          <a:blip r:embed="rId2" cstate="print"/>
          <a:srcRect l="11243" r="45451" b="69839"/>
          <a:stretch>
            <a:fillRect/>
          </a:stretch>
        </p:blipFill>
        <p:spPr bwMode="auto">
          <a:xfrm>
            <a:off x="971600" y="1556792"/>
            <a:ext cx="2447925" cy="143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8" name="Picture 11" descr="фаза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6056" y="1556792"/>
            <a:ext cx="2305050" cy="1655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9" name="Picture 1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00113" y="4508500"/>
            <a:ext cx="2519362" cy="158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50" name="Picture 1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92725" y="4508500"/>
            <a:ext cx="2182813" cy="165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689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689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689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1689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8965" grpId="0"/>
      <p:bldP spid="168966" grpId="0"/>
      <p:bldP spid="168967" grpId="0"/>
      <p:bldP spid="16896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Внимание!!!</a:t>
            </a:r>
          </a:p>
          <a:p>
            <a:pPr>
              <a:buNone/>
            </a:pPr>
            <a:r>
              <a:rPr lang="ru-RU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 время эксперимента соблюдайте технику безопасности.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54112"/>
          </a:xfr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FF0000"/>
                </a:solidFill>
                <a:latin typeface="Comic Sans MS" pitchFamily="66" charset="0"/>
              </a:rPr>
              <a:t>Закрепление материала.</a:t>
            </a:r>
            <a:br>
              <a:rPr lang="ru-RU" b="1" dirty="0" smtClean="0">
                <a:solidFill>
                  <a:srgbClr val="FF0000"/>
                </a:solidFill>
                <a:latin typeface="Comic Sans MS" pitchFamily="66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Comic Sans MS" pitchFamily="66" charset="0"/>
              </a:rPr>
              <a:t>Тест</a:t>
            </a:r>
            <a:endParaRPr lang="ru-RU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pic>
        <p:nvPicPr>
          <p:cNvPr id="22531" name="Picture 4" descr="груз на пружин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86188" y="2071688"/>
            <a:ext cx="5065712" cy="264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500063" y="1643063"/>
            <a:ext cx="3286125" cy="378618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latin typeface="+mn-lt"/>
                <a:cs typeface="+mn-cs"/>
              </a:rPr>
              <a:t>1. График смещения точки  представлен на рисунке.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latin typeface="+mn-lt"/>
                <a:cs typeface="+mn-cs"/>
              </a:rPr>
              <a:t>Закон движения тела имеет вид: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 sz="2400" dirty="0" err="1">
                <a:latin typeface="+mn-lt"/>
                <a:cs typeface="+mn-cs"/>
              </a:rPr>
              <a:t>х=</a:t>
            </a:r>
            <a:r>
              <a:rPr lang="en-US" sz="2400" dirty="0">
                <a:latin typeface="+mn-lt"/>
                <a:cs typeface="+mn-cs"/>
              </a:rPr>
              <a:t>0.2sin </a:t>
            </a:r>
            <a:r>
              <a:rPr lang="el-GR" sz="2400" dirty="0">
                <a:latin typeface="+mn-lt"/>
                <a:cs typeface="+mn-cs"/>
              </a:rPr>
              <a:t>ω</a:t>
            </a:r>
            <a:r>
              <a:rPr lang="en-US" sz="2400" dirty="0">
                <a:latin typeface="+mn-lt"/>
                <a:cs typeface="+mn-cs"/>
              </a:rPr>
              <a:t>t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en-US" sz="2400" dirty="0">
                <a:latin typeface="+mn-lt"/>
                <a:cs typeface="+mn-cs"/>
              </a:rPr>
              <a:t>x=20sin </a:t>
            </a:r>
            <a:r>
              <a:rPr lang="el-GR" sz="2400" dirty="0">
                <a:latin typeface="+mn-lt"/>
                <a:cs typeface="+mn-cs"/>
              </a:rPr>
              <a:t>ω</a:t>
            </a:r>
            <a:r>
              <a:rPr lang="en-US" sz="2400" dirty="0">
                <a:latin typeface="+mn-lt"/>
                <a:cs typeface="+mn-cs"/>
              </a:rPr>
              <a:t>t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en-US" sz="2400" dirty="0">
                <a:latin typeface="+mn-lt"/>
                <a:cs typeface="+mn-cs"/>
              </a:rPr>
              <a:t>x=0.2cos </a:t>
            </a:r>
            <a:r>
              <a:rPr lang="el-GR" sz="2400" dirty="0">
                <a:latin typeface="+mn-lt"/>
                <a:cs typeface="+mn-cs"/>
              </a:rPr>
              <a:t>ω</a:t>
            </a:r>
            <a:r>
              <a:rPr lang="en-US" sz="2400" dirty="0">
                <a:latin typeface="+mn-lt"/>
                <a:cs typeface="+mn-cs"/>
              </a:rPr>
              <a:t>t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en-US" sz="2400" dirty="0">
                <a:latin typeface="+mn-lt"/>
                <a:cs typeface="+mn-cs"/>
              </a:rPr>
              <a:t>X=20cos </a:t>
            </a:r>
            <a:r>
              <a:rPr lang="el-GR" sz="2400" dirty="0">
                <a:latin typeface="+mn-lt"/>
                <a:cs typeface="+mn-cs"/>
              </a:rPr>
              <a:t>ω</a:t>
            </a:r>
            <a:r>
              <a:rPr lang="en-US" sz="2400" dirty="0">
                <a:latin typeface="+mn-lt"/>
                <a:cs typeface="+mn-cs"/>
              </a:rPr>
              <a:t>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dirty="0"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57200" y="1600200"/>
            <a:ext cx="4043363" cy="4525963"/>
          </a:xfrm>
          <a:solidFill>
            <a:schemeClr val="accent6">
              <a:lumMod val="20000"/>
              <a:lumOff val="80000"/>
            </a:schemeClr>
          </a:solidFill>
        </p:spPr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Грузик совершает колебания на нити. Как направлен вектор ускорения грузика в точке О?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1. 1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2. 2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3. 3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4. 4</a:t>
            </a:r>
            <a:endParaRPr lang="ru-RU" dirty="0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428625" y="285750"/>
            <a:ext cx="8229600" cy="725488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txBody>
          <a:bodyPr anchor="ctr">
            <a:normAutofit fontScale="97500" lnSpcReduction="1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4400" b="1" dirty="0">
                <a:solidFill>
                  <a:srgbClr val="FF0000"/>
                </a:solidFill>
                <a:latin typeface="Comic Sans MS" pitchFamily="66" charset="0"/>
                <a:ea typeface="+mj-ea"/>
                <a:cs typeface="+mj-cs"/>
              </a:rPr>
              <a:t>2. Закрепление материала</a:t>
            </a:r>
          </a:p>
        </p:txBody>
      </p:sp>
      <p:sp>
        <p:nvSpPr>
          <p:cNvPr id="23556" name="Текст 4"/>
          <p:cNvSpPr txBox="1">
            <a:spLocks/>
          </p:cNvSpPr>
          <p:nvPr/>
        </p:nvSpPr>
        <p:spPr bwMode="auto">
          <a:xfrm>
            <a:off x="4657725" y="1579563"/>
            <a:ext cx="4041775" cy="639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>
              <a:spcBef>
                <a:spcPct val="20000"/>
              </a:spcBef>
              <a:buFont typeface="Arial" charset="0"/>
              <a:buNone/>
            </a:pPr>
            <a:endParaRPr lang="ru-RU" sz="2400" b="1">
              <a:latin typeface="Calibri" pitchFamily="34" charset="0"/>
            </a:endParaRPr>
          </a:p>
        </p:txBody>
      </p:sp>
      <p:sp>
        <p:nvSpPr>
          <p:cNvPr id="23557" name="Содержимое 5"/>
          <p:cNvSpPr txBox="1">
            <a:spLocks/>
          </p:cNvSpPr>
          <p:nvPr/>
        </p:nvSpPr>
        <p:spPr bwMode="auto">
          <a:xfrm>
            <a:off x="4657725" y="2219325"/>
            <a:ext cx="4041775" cy="3951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endParaRPr lang="ru-RU" sz="2400">
              <a:latin typeface="Calibri" pitchFamily="34" charset="0"/>
            </a:endParaRPr>
          </a:p>
        </p:txBody>
      </p:sp>
      <p:sp>
        <p:nvSpPr>
          <p:cNvPr id="23558" name="Text Box 27"/>
          <p:cNvSpPr txBox="1">
            <a:spLocks noChangeArrowheads="1"/>
          </p:cNvSpPr>
          <p:nvPr/>
        </p:nvSpPr>
        <p:spPr bwMode="auto">
          <a:xfrm>
            <a:off x="6162675" y="5497513"/>
            <a:ext cx="3619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>
                <a:latin typeface="Calibri" pitchFamily="34" charset="0"/>
              </a:rPr>
              <a:t>0</a:t>
            </a:r>
          </a:p>
        </p:txBody>
      </p:sp>
      <p:sp>
        <p:nvSpPr>
          <p:cNvPr id="23559" name="Rectangle 6"/>
          <p:cNvSpPr>
            <a:spLocks noChangeArrowheads="1"/>
          </p:cNvSpPr>
          <p:nvPr/>
        </p:nvSpPr>
        <p:spPr bwMode="auto">
          <a:xfrm>
            <a:off x="4799013" y="1187450"/>
            <a:ext cx="2686050" cy="196850"/>
          </a:xfrm>
          <a:prstGeom prst="rect">
            <a:avLst/>
          </a:prstGeom>
          <a:solidFill>
            <a:srgbClr val="D6C29E"/>
          </a:solidFill>
          <a:ln w="9525">
            <a:solidFill>
              <a:srgbClr val="A38145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23560" name="Arc 10"/>
          <p:cNvSpPr>
            <a:spLocks/>
          </p:cNvSpPr>
          <p:nvPr/>
        </p:nvSpPr>
        <p:spPr bwMode="auto">
          <a:xfrm rot="7737990">
            <a:off x="5468144" y="1813719"/>
            <a:ext cx="1447800" cy="1677988"/>
          </a:xfrm>
          <a:custGeom>
            <a:avLst/>
            <a:gdLst>
              <a:gd name="T0" fmla="*/ 2147483647 w 21600"/>
              <a:gd name="T1" fmla="*/ 0 h 21437"/>
              <a:gd name="T2" fmla="*/ 2147483647 w 21600"/>
              <a:gd name="T3" fmla="*/ 2147483647 h 21437"/>
              <a:gd name="T4" fmla="*/ 0 w 21600"/>
              <a:gd name="T5" fmla="*/ 2147483647 h 21437"/>
              <a:gd name="T6" fmla="*/ 0 60000 65536"/>
              <a:gd name="T7" fmla="*/ 0 60000 65536"/>
              <a:gd name="T8" fmla="*/ 0 60000 65536"/>
              <a:gd name="T9" fmla="*/ 0 w 21600"/>
              <a:gd name="T10" fmla="*/ 0 h 21437"/>
              <a:gd name="T11" fmla="*/ 21600 w 21600"/>
              <a:gd name="T12" fmla="*/ 21437 h 2143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437" fill="none" extrusionOk="0">
                <a:moveTo>
                  <a:pt x="2646" y="-1"/>
                </a:moveTo>
                <a:cubicBezTo>
                  <a:pt x="13469" y="1335"/>
                  <a:pt x="21600" y="10530"/>
                  <a:pt x="21600" y="21437"/>
                </a:cubicBezTo>
              </a:path>
              <a:path w="21600" h="21437" stroke="0" extrusionOk="0">
                <a:moveTo>
                  <a:pt x="2646" y="-1"/>
                </a:moveTo>
                <a:cubicBezTo>
                  <a:pt x="13469" y="1335"/>
                  <a:pt x="21600" y="10530"/>
                  <a:pt x="21600" y="21437"/>
                </a:cubicBezTo>
                <a:lnTo>
                  <a:pt x="0" y="21437"/>
                </a:lnTo>
                <a:close/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 wrap="none" anchor="ctr"/>
          <a:lstStyle/>
          <a:p>
            <a:endParaRPr lang="ru-RU"/>
          </a:p>
        </p:txBody>
      </p:sp>
      <p:grpSp>
        <p:nvGrpSpPr>
          <p:cNvPr id="2" name="Группа 12"/>
          <p:cNvGrpSpPr>
            <a:grpSpLocks/>
          </p:cNvGrpSpPr>
          <p:nvPr/>
        </p:nvGrpSpPr>
        <p:grpSpPr bwMode="auto">
          <a:xfrm>
            <a:off x="3714750" y="1285875"/>
            <a:ext cx="4806950" cy="4668838"/>
            <a:chOff x="3702026" y="1241042"/>
            <a:chExt cx="4806759" cy="4668825"/>
          </a:xfrm>
        </p:grpSpPr>
        <p:grpSp>
          <p:nvGrpSpPr>
            <p:cNvPr id="3" name="Группа 266"/>
            <p:cNvGrpSpPr>
              <a:grpSpLocks/>
            </p:cNvGrpSpPr>
            <p:nvPr/>
          </p:nvGrpSpPr>
          <p:grpSpPr bwMode="auto">
            <a:xfrm>
              <a:off x="3702026" y="3956039"/>
              <a:ext cx="401638" cy="530225"/>
              <a:chOff x="3702026" y="3956039"/>
              <a:chExt cx="401638" cy="530225"/>
            </a:xfrm>
          </p:grpSpPr>
          <p:sp>
            <p:nvSpPr>
              <p:cNvPr id="23586" name="Text Box 96"/>
              <p:cNvSpPr txBox="1">
                <a:spLocks noChangeArrowheads="1"/>
              </p:cNvSpPr>
              <p:nvPr/>
            </p:nvSpPr>
            <p:spPr bwMode="auto">
              <a:xfrm>
                <a:off x="3702026" y="3967629"/>
                <a:ext cx="401638" cy="51863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2800">
                    <a:solidFill>
                      <a:schemeClr val="accent1"/>
                    </a:solidFill>
                  </a:rPr>
                  <a:t>T</a:t>
                </a:r>
                <a:endParaRPr lang="ru-RU" sz="280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23587" name="Line 97"/>
              <p:cNvSpPr>
                <a:spLocks noChangeShapeType="1"/>
              </p:cNvSpPr>
              <p:nvPr/>
            </p:nvSpPr>
            <p:spPr bwMode="auto">
              <a:xfrm>
                <a:off x="3788304" y="3956039"/>
                <a:ext cx="202307" cy="0"/>
              </a:xfrm>
              <a:prstGeom prst="line">
                <a:avLst/>
              </a:prstGeom>
              <a:noFill/>
              <a:ln w="38100">
                <a:solidFill>
                  <a:schemeClr val="accent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4" name="Группа 267"/>
            <p:cNvGrpSpPr>
              <a:grpSpLocks/>
            </p:cNvGrpSpPr>
            <p:nvPr/>
          </p:nvGrpSpPr>
          <p:grpSpPr bwMode="auto">
            <a:xfrm>
              <a:off x="6244728" y="1241042"/>
              <a:ext cx="2264057" cy="3049678"/>
              <a:chOff x="6244728" y="1241042"/>
              <a:chExt cx="2264057" cy="3049678"/>
            </a:xfrm>
          </p:grpSpPr>
          <p:sp>
            <p:nvSpPr>
              <p:cNvPr id="23584" name="Line 8"/>
              <p:cNvSpPr>
                <a:spLocks noChangeShapeType="1"/>
              </p:cNvSpPr>
              <p:nvPr/>
            </p:nvSpPr>
            <p:spPr bwMode="auto">
              <a:xfrm rot="-271278">
                <a:off x="6244728" y="1241042"/>
                <a:ext cx="1700842" cy="263198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6" name="Oval 9"/>
              <p:cNvSpPr>
                <a:spLocks noChangeArrowheads="1"/>
              </p:cNvSpPr>
              <p:nvPr/>
            </p:nvSpPr>
            <p:spPr bwMode="auto">
              <a:xfrm rot="21328722">
                <a:off x="7927783" y="3722298"/>
                <a:ext cx="581002" cy="568324"/>
              </a:xfrm>
              <a:prstGeom prst="ellipse">
                <a:avLst/>
              </a:prstGeom>
              <a:solidFill>
                <a:schemeClr val="accent2">
                  <a:lumMod val="75000"/>
                </a:schemeClr>
              </a:solidFill>
              <a:ln w="9525">
                <a:solidFill>
                  <a:srgbClr val="A38145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  <a:cs typeface="+mn-cs"/>
                </a:endParaRPr>
              </a:p>
            </p:txBody>
          </p:sp>
        </p:grpSp>
        <p:grpSp>
          <p:nvGrpSpPr>
            <p:cNvPr id="7" name="Группа 268"/>
            <p:cNvGrpSpPr>
              <a:grpSpLocks/>
            </p:cNvGrpSpPr>
            <p:nvPr/>
          </p:nvGrpSpPr>
          <p:grpSpPr bwMode="auto">
            <a:xfrm>
              <a:off x="5409811" y="1582366"/>
              <a:ext cx="1603974" cy="3403289"/>
              <a:chOff x="5409811" y="1582366"/>
              <a:chExt cx="1603974" cy="3403289"/>
            </a:xfrm>
          </p:grpSpPr>
          <p:sp>
            <p:nvSpPr>
              <p:cNvPr id="23582" name="Line 25"/>
              <p:cNvSpPr>
                <a:spLocks noChangeShapeType="1"/>
              </p:cNvSpPr>
              <p:nvPr/>
            </p:nvSpPr>
            <p:spPr bwMode="auto">
              <a:xfrm rot="1909007">
                <a:off x="5409811" y="1582366"/>
                <a:ext cx="1603974" cy="263198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4" name="Oval 26"/>
              <p:cNvSpPr>
                <a:spLocks noChangeArrowheads="1"/>
              </p:cNvSpPr>
              <p:nvPr/>
            </p:nvSpPr>
            <p:spPr bwMode="auto">
              <a:xfrm rot="1909007">
                <a:off x="5935550" y="4417622"/>
                <a:ext cx="547665" cy="568323"/>
              </a:xfrm>
              <a:prstGeom prst="ellipse">
                <a:avLst/>
              </a:prstGeom>
              <a:solidFill>
                <a:schemeClr val="accent2">
                  <a:lumMod val="75000"/>
                </a:schemeClr>
              </a:solidFill>
              <a:ln w="9525">
                <a:solidFill>
                  <a:srgbClr val="A38145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  <a:cs typeface="+mn-cs"/>
                </a:endParaRPr>
              </a:p>
            </p:txBody>
          </p:sp>
        </p:grpSp>
        <p:grpSp>
          <p:nvGrpSpPr>
            <p:cNvPr id="8" name="Группа 269"/>
            <p:cNvGrpSpPr>
              <a:grpSpLocks/>
            </p:cNvGrpSpPr>
            <p:nvPr/>
          </p:nvGrpSpPr>
          <p:grpSpPr bwMode="auto">
            <a:xfrm>
              <a:off x="6149421" y="5452667"/>
              <a:ext cx="2070100" cy="457200"/>
              <a:chOff x="6149421" y="5452667"/>
              <a:chExt cx="2070100" cy="457200"/>
            </a:xfrm>
          </p:grpSpPr>
          <p:sp>
            <p:nvSpPr>
              <p:cNvPr id="23580" name="Line 113"/>
              <p:cNvSpPr>
                <a:spLocks noChangeShapeType="1"/>
              </p:cNvSpPr>
              <p:nvPr/>
            </p:nvSpPr>
            <p:spPr bwMode="auto">
              <a:xfrm>
                <a:off x="6149421" y="5884467"/>
                <a:ext cx="2070100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3581" name="Text Box 118"/>
              <p:cNvSpPr txBox="1">
                <a:spLocks noChangeArrowheads="1"/>
              </p:cNvSpPr>
              <p:nvPr/>
            </p:nvSpPr>
            <p:spPr bwMode="auto">
              <a:xfrm>
                <a:off x="6863574" y="5452667"/>
                <a:ext cx="404267" cy="4572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/>
                  <a:t>A</a:t>
                </a:r>
                <a:endParaRPr lang="ru-RU"/>
              </a:p>
            </p:txBody>
          </p:sp>
        </p:grpSp>
        <p:grpSp>
          <p:nvGrpSpPr>
            <p:cNvPr id="9" name="Группа 270"/>
            <p:cNvGrpSpPr>
              <a:grpSpLocks/>
            </p:cNvGrpSpPr>
            <p:nvPr/>
          </p:nvGrpSpPr>
          <p:grpSpPr bwMode="auto">
            <a:xfrm>
              <a:off x="3990421" y="5452667"/>
              <a:ext cx="2139950" cy="457200"/>
              <a:chOff x="3990421" y="5452667"/>
              <a:chExt cx="2139950" cy="457200"/>
            </a:xfrm>
          </p:grpSpPr>
          <p:sp>
            <p:nvSpPr>
              <p:cNvPr id="23578" name="Line 112"/>
              <p:cNvSpPr>
                <a:spLocks noChangeShapeType="1"/>
              </p:cNvSpPr>
              <p:nvPr/>
            </p:nvSpPr>
            <p:spPr bwMode="auto">
              <a:xfrm>
                <a:off x="3990421" y="5884467"/>
                <a:ext cx="2139950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3579" name="Text Box 119"/>
              <p:cNvSpPr txBox="1">
                <a:spLocks noChangeArrowheads="1"/>
              </p:cNvSpPr>
              <p:nvPr/>
            </p:nvSpPr>
            <p:spPr bwMode="auto">
              <a:xfrm>
                <a:off x="4989589" y="5452667"/>
                <a:ext cx="404388" cy="4572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/>
                  <a:t>A</a:t>
                </a:r>
                <a:endParaRPr lang="ru-RU"/>
              </a:p>
            </p:txBody>
          </p:sp>
        </p:grpSp>
      </p:grpSp>
      <p:cxnSp>
        <p:nvCxnSpPr>
          <p:cNvPr id="29" name="Прямая со стрелкой 28"/>
          <p:cNvCxnSpPr/>
          <p:nvPr/>
        </p:nvCxnSpPr>
        <p:spPr>
          <a:xfrm rot="16200000" flipV="1">
            <a:off x="5769999" y="4231265"/>
            <a:ext cx="902868" cy="12718"/>
          </a:xfrm>
          <a:prstGeom prst="straightConnector1">
            <a:avLst/>
          </a:prstGeom>
          <a:ln w="63500" cmpd="sng">
            <a:solidFill>
              <a:srgbClr val="FF0000"/>
            </a:solidFill>
            <a:tailEnd type="arrow"/>
          </a:ln>
          <a:scene3d>
            <a:camera prst="orthographicFront"/>
            <a:lightRig rig="threePt" dir="t"/>
          </a:scene3d>
          <a:sp3d contourW="12700">
            <a:contourClr>
              <a:schemeClr val="tx1"/>
            </a:contourClr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/>
          <p:nvPr/>
        </p:nvCxnSpPr>
        <p:spPr>
          <a:xfrm rot="16200000" flipV="1">
            <a:off x="5476899" y="4081835"/>
            <a:ext cx="724698" cy="651672"/>
          </a:xfrm>
          <a:prstGeom prst="straightConnector1">
            <a:avLst/>
          </a:prstGeom>
          <a:ln w="63500" cmpd="sng">
            <a:solidFill>
              <a:srgbClr val="FF0000"/>
            </a:solidFill>
            <a:tailEnd type="arrow"/>
          </a:ln>
          <a:scene3d>
            <a:camera prst="orthographicFront"/>
            <a:lightRig rig="threePt" dir="t"/>
          </a:scene3d>
          <a:sp3d contourW="12700">
            <a:contourClr>
              <a:schemeClr val="tx1"/>
            </a:contourClr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/>
          <p:nvPr/>
        </p:nvCxnSpPr>
        <p:spPr>
          <a:xfrm rot="10800000">
            <a:off x="5299098" y="4759702"/>
            <a:ext cx="946948" cy="19842"/>
          </a:xfrm>
          <a:prstGeom prst="straightConnector1">
            <a:avLst/>
          </a:prstGeom>
          <a:ln w="63500" cmpd="sng">
            <a:solidFill>
              <a:srgbClr val="FF0000"/>
            </a:solidFill>
            <a:tailEnd type="arrow"/>
          </a:ln>
          <a:scene3d>
            <a:camera prst="orthographicFront"/>
            <a:lightRig rig="threePt" dir="t"/>
          </a:scene3d>
          <a:sp3d contourW="12700">
            <a:contourClr>
              <a:schemeClr val="tx1"/>
            </a:contourClr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/>
          <p:nvPr/>
        </p:nvCxnSpPr>
        <p:spPr>
          <a:xfrm rot="5400000">
            <a:off x="5836074" y="5222858"/>
            <a:ext cx="785024" cy="1588"/>
          </a:xfrm>
          <a:prstGeom prst="straightConnector1">
            <a:avLst/>
          </a:prstGeom>
          <a:ln w="63500" cmpd="sng">
            <a:solidFill>
              <a:srgbClr val="FF0000"/>
            </a:solidFill>
            <a:tailEnd type="arrow"/>
          </a:ln>
          <a:scene3d>
            <a:camera prst="orthographicFront"/>
            <a:lightRig rig="threePt" dir="t"/>
          </a:scene3d>
          <a:sp3d contourW="12700">
            <a:contourClr>
              <a:schemeClr val="tx1"/>
            </a:contourClr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566" name="TextBox 32"/>
          <p:cNvSpPr txBox="1">
            <a:spLocks noChangeArrowheads="1"/>
          </p:cNvSpPr>
          <p:nvPr/>
        </p:nvSpPr>
        <p:spPr bwMode="auto">
          <a:xfrm>
            <a:off x="6370638" y="3830638"/>
            <a:ext cx="50006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Calibri" pitchFamily="34" charset="0"/>
              </a:rPr>
              <a:t>1</a:t>
            </a:r>
          </a:p>
        </p:txBody>
      </p:sp>
      <p:sp>
        <p:nvSpPr>
          <p:cNvPr id="23567" name="TextBox 33"/>
          <p:cNvSpPr txBox="1">
            <a:spLocks noChangeArrowheads="1"/>
          </p:cNvSpPr>
          <p:nvPr/>
        </p:nvSpPr>
        <p:spPr bwMode="auto">
          <a:xfrm>
            <a:off x="4941888" y="3616325"/>
            <a:ext cx="5715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Calibri" pitchFamily="34" charset="0"/>
              </a:rPr>
              <a:t>2</a:t>
            </a:r>
          </a:p>
        </p:txBody>
      </p:sp>
      <p:sp>
        <p:nvSpPr>
          <p:cNvPr id="23568" name="TextBox 34"/>
          <p:cNvSpPr txBox="1">
            <a:spLocks noChangeArrowheads="1"/>
          </p:cNvSpPr>
          <p:nvPr/>
        </p:nvSpPr>
        <p:spPr bwMode="auto">
          <a:xfrm>
            <a:off x="6513513" y="5187950"/>
            <a:ext cx="50006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Calibri" pitchFamily="34" charset="0"/>
              </a:rPr>
              <a:t>3</a:t>
            </a:r>
          </a:p>
        </p:txBody>
      </p:sp>
      <p:sp>
        <p:nvSpPr>
          <p:cNvPr id="23569" name="TextBox 35"/>
          <p:cNvSpPr txBox="1">
            <a:spLocks noChangeArrowheads="1"/>
          </p:cNvSpPr>
          <p:nvPr/>
        </p:nvSpPr>
        <p:spPr bwMode="auto">
          <a:xfrm>
            <a:off x="4799013" y="4545013"/>
            <a:ext cx="4286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Calibri" pitchFamily="34" charset="0"/>
              </a:rPr>
              <a:t>4</a:t>
            </a:r>
          </a:p>
        </p:txBody>
      </p:sp>
      <p:grpSp>
        <p:nvGrpSpPr>
          <p:cNvPr id="10" name="Group 18"/>
          <p:cNvGrpSpPr>
            <a:grpSpLocks/>
          </p:cNvGrpSpPr>
          <p:nvPr/>
        </p:nvGrpSpPr>
        <p:grpSpPr bwMode="auto">
          <a:xfrm rot="4169889">
            <a:off x="4221957" y="1204118"/>
            <a:ext cx="1924050" cy="3027363"/>
            <a:chOff x="2925" y="1298"/>
            <a:chExt cx="1431" cy="2161"/>
          </a:xfrm>
        </p:grpSpPr>
        <p:sp>
          <p:nvSpPr>
            <p:cNvPr id="23571" name="Line 19"/>
            <p:cNvSpPr>
              <a:spLocks noChangeShapeType="1"/>
            </p:cNvSpPr>
            <p:nvPr/>
          </p:nvSpPr>
          <p:spPr bwMode="auto">
            <a:xfrm>
              <a:off x="2925" y="1298"/>
              <a:ext cx="1134" cy="181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9" name="Oval 20"/>
            <p:cNvSpPr>
              <a:spLocks noChangeArrowheads="1"/>
            </p:cNvSpPr>
            <p:nvPr/>
          </p:nvSpPr>
          <p:spPr bwMode="auto">
            <a:xfrm>
              <a:off x="3967" y="3064"/>
              <a:ext cx="385" cy="391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 w="9525">
              <a:solidFill>
                <a:srgbClr val="A38145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714500"/>
            <a:ext cx="4040188" cy="4000500"/>
          </a:xfrm>
          <a:solidFill>
            <a:schemeClr val="accent3">
              <a:lumMod val="20000"/>
              <a:lumOff val="80000"/>
            </a:schemeClr>
          </a:solidFill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/>
              <a:t>2. За какую часть периода Т шарик математического маятника проходит путь от левого крайнего положения до правого крайнего положения.</a:t>
            </a:r>
          </a:p>
          <a:p>
            <a:pPr marL="457200" indent="-457200" eaLnBrk="1" fontAlgn="auto" hangingPunct="1">
              <a:spcAft>
                <a:spcPts val="0"/>
              </a:spcAft>
              <a:buFont typeface="Arial" pitchFamily="34" charset="0"/>
              <a:buAutoNum type="arabicPeriod"/>
              <a:defRPr/>
            </a:pPr>
            <a:r>
              <a:rPr lang="ru-RU" dirty="0" smtClean="0"/>
              <a:t>Т</a:t>
            </a:r>
          </a:p>
          <a:p>
            <a:pPr marL="457200" indent="-457200" eaLnBrk="1" fontAlgn="auto" hangingPunct="1">
              <a:spcAft>
                <a:spcPts val="0"/>
              </a:spcAft>
              <a:buFont typeface="Arial" pitchFamily="34" charset="0"/>
              <a:buAutoNum type="arabicPeriod"/>
              <a:defRPr/>
            </a:pPr>
            <a:r>
              <a:rPr lang="ru-RU" dirty="0" smtClean="0"/>
              <a:t>Т/2</a:t>
            </a:r>
          </a:p>
          <a:p>
            <a:pPr marL="457200" indent="-457200" eaLnBrk="1" fontAlgn="auto" hangingPunct="1">
              <a:spcAft>
                <a:spcPts val="0"/>
              </a:spcAft>
              <a:buFont typeface="Arial" pitchFamily="34" charset="0"/>
              <a:buAutoNum type="arabicPeriod"/>
              <a:defRPr/>
            </a:pPr>
            <a:r>
              <a:rPr lang="ru-RU" dirty="0" smtClean="0"/>
              <a:t>Т/4</a:t>
            </a:r>
          </a:p>
          <a:p>
            <a:pPr marL="457200" indent="-457200" eaLnBrk="1" fontAlgn="auto" hangingPunct="1">
              <a:spcAft>
                <a:spcPts val="0"/>
              </a:spcAft>
              <a:buFont typeface="Arial" pitchFamily="34" charset="0"/>
              <a:buAutoNum type="arabicPeriod"/>
              <a:defRPr/>
            </a:pPr>
            <a:r>
              <a:rPr lang="ru-RU" dirty="0" smtClean="0"/>
              <a:t>Т/8</a:t>
            </a: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3438" y="1714500"/>
            <a:ext cx="4071937" cy="4000500"/>
          </a:xfrm>
          <a:solidFill>
            <a:schemeClr val="accent6">
              <a:lumMod val="20000"/>
              <a:lumOff val="80000"/>
            </a:schemeClr>
          </a:solidFill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/>
              <a:t>3. Если массу груза математического маятника увеличить в 4 раза, то период его малых колебаний:</a:t>
            </a:r>
          </a:p>
          <a:p>
            <a:pPr marL="457200" indent="-457200" eaLnBrk="1" fontAlgn="auto" hangingPunct="1">
              <a:spcAft>
                <a:spcPts val="0"/>
              </a:spcAft>
              <a:buFont typeface="Arial" pitchFamily="34" charset="0"/>
              <a:buAutoNum type="arabicPeriod"/>
              <a:defRPr/>
            </a:pPr>
            <a:r>
              <a:rPr lang="ru-RU" dirty="0" smtClean="0"/>
              <a:t>Увеличится в 4 раза</a:t>
            </a:r>
          </a:p>
          <a:p>
            <a:pPr marL="457200" indent="-457200" eaLnBrk="1" fontAlgn="auto" hangingPunct="1">
              <a:spcAft>
                <a:spcPts val="0"/>
              </a:spcAft>
              <a:buFont typeface="Arial" pitchFamily="34" charset="0"/>
              <a:buAutoNum type="arabicPeriod"/>
              <a:defRPr/>
            </a:pPr>
            <a:r>
              <a:rPr lang="ru-RU" dirty="0" smtClean="0"/>
              <a:t>Увеличится в 2 раза</a:t>
            </a:r>
          </a:p>
          <a:p>
            <a:pPr marL="457200" indent="-457200" eaLnBrk="1" fontAlgn="auto" hangingPunct="1">
              <a:spcAft>
                <a:spcPts val="0"/>
              </a:spcAft>
              <a:buFont typeface="Arial" pitchFamily="34" charset="0"/>
              <a:buAutoNum type="arabicPeriod"/>
              <a:defRPr/>
            </a:pPr>
            <a:r>
              <a:rPr lang="ru-RU" dirty="0" smtClean="0"/>
              <a:t>Уменьшится в 4 раза</a:t>
            </a:r>
          </a:p>
          <a:p>
            <a:pPr marL="457200" indent="-457200" eaLnBrk="1" fontAlgn="auto" hangingPunct="1">
              <a:spcAft>
                <a:spcPts val="0"/>
              </a:spcAft>
              <a:buFont typeface="Arial" pitchFamily="34" charset="0"/>
              <a:buAutoNum type="arabicPeriod"/>
              <a:defRPr/>
            </a:pPr>
            <a:r>
              <a:rPr lang="ru-RU" dirty="0" smtClean="0"/>
              <a:t>Не изменится</a:t>
            </a:r>
            <a:endParaRPr lang="ru-RU" dirty="0"/>
          </a:p>
        </p:txBody>
      </p:sp>
      <p:sp>
        <p:nvSpPr>
          <p:cNvPr id="19" name="Заголовок 1"/>
          <p:cNvSpPr txBox="1">
            <a:spLocks noGrp="1"/>
          </p:cNvSpPr>
          <p:nvPr>
            <p:ph type="title"/>
          </p:nvPr>
        </p:nvSpPr>
        <p:spPr>
          <a:xfrm>
            <a:off x="1643063" y="642938"/>
            <a:ext cx="6529337" cy="582612"/>
          </a:xfr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>
                <a:solidFill>
                  <a:srgbClr val="FF0000"/>
                </a:solidFill>
                <a:latin typeface="Comic Sans MS" pitchFamily="66" charset="0"/>
              </a:rPr>
              <a:t>Закрепление материала</a:t>
            </a:r>
            <a:endParaRPr lang="ru-RU" dirty="0">
              <a:solidFill>
                <a:srgbClr val="FF0000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428750"/>
            <a:ext cx="3543300" cy="4697413"/>
          </a:xfrm>
          <a:solidFill>
            <a:schemeClr val="accent6">
              <a:lumMod val="20000"/>
              <a:lumOff val="80000"/>
            </a:schemeClr>
          </a:solidFill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/>
              <a:t>4. Если длину  математического маятника уменьшить в 4 раза, то период Т его свободных колебаний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/>
              <a:t>1. увеличится в 2 раза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/>
              <a:t>2. Увеличится в 4 раза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/>
              <a:t>3. Уменьшится в 2 раза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/>
              <a:t>4. Уменьшится в 4 раза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286250" y="1428750"/>
            <a:ext cx="4572000" cy="4697413"/>
          </a:xfrm>
          <a:solidFill>
            <a:schemeClr val="accent2">
              <a:lumMod val="20000"/>
              <a:lumOff val="80000"/>
            </a:schemeClr>
          </a:solidFill>
        </p:spPr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/>
              <a:t>5. Верно утверждение: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/>
              <a:t>Свободным является колебание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/>
              <a:t>А. груза, подвешенного к пружине, после однократного его отклонения от ПУР.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/>
              <a:t>Б. мембраны громкоговорителя во время работы приемника.</a:t>
            </a:r>
          </a:p>
          <a:p>
            <a:pPr marL="457200" indent="-457200" eaLnBrk="1" fontAlgn="auto" hangingPunct="1">
              <a:spcAft>
                <a:spcPts val="0"/>
              </a:spcAft>
              <a:buFont typeface="Arial" pitchFamily="34" charset="0"/>
              <a:buAutoNum type="arabicPeriod"/>
              <a:defRPr/>
            </a:pPr>
            <a:r>
              <a:rPr lang="ru-RU" dirty="0" smtClean="0"/>
              <a:t>Только А</a:t>
            </a:r>
          </a:p>
          <a:p>
            <a:pPr marL="457200" indent="-457200" eaLnBrk="1" fontAlgn="auto" hangingPunct="1">
              <a:spcAft>
                <a:spcPts val="0"/>
              </a:spcAft>
              <a:buFont typeface="Arial" pitchFamily="34" charset="0"/>
              <a:buAutoNum type="arabicPeriod"/>
              <a:defRPr/>
            </a:pPr>
            <a:r>
              <a:rPr lang="ru-RU" dirty="0" smtClean="0"/>
              <a:t>Только Б</a:t>
            </a:r>
          </a:p>
          <a:p>
            <a:pPr marL="457200" indent="-457200" eaLnBrk="1" fontAlgn="auto" hangingPunct="1">
              <a:spcAft>
                <a:spcPts val="0"/>
              </a:spcAft>
              <a:buFont typeface="Arial" pitchFamily="34" charset="0"/>
              <a:buAutoNum type="arabicPeriod"/>
              <a:defRPr/>
            </a:pPr>
            <a:r>
              <a:rPr lang="ru-RU" dirty="0" smtClean="0"/>
              <a:t>А и Б</a:t>
            </a:r>
          </a:p>
          <a:p>
            <a:pPr marL="457200" indent="-457200" eaLnBrk="1" fontAlgn="auto" hangingPunct="1">
              <a:spcAft>
                <a:spcPts val="0"/>
              </a:spcAft>
              <a:buFont typeface="Arial" pitchFamily="34" charset="0"/>
              <a:buAutoNum type="arabicPeriod"/>
              <a:defRPr/>
            </a:pPr>
            <a:r>
              <a:rPr lang="ru-RU" dirty="0" smtClean="0"/>
              <a:t>Ни А, ни Б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/>
          </a:p>
        </p:txBody>
      </p:sp>
      <p:sp>
        <p:nvSpPr>
          <p:cNvPr id="7" name="Заголовок 1"/>
          <p:cNvSpPr txBox="1">
            <a:spLocks noGrp="1"/>
          </p:cNvSpPr>
          <p:nvPr>
            <p:ph type="title"/>
          </p:nvPr>
        </p:nvSpPr>
        <p:spPr>
          <a:xfrm>
            <a:off x="1357313" y="274638"/>
            <a:ext cx="6572250" cy="654050"/>
          </a:xfr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>
                <a:solidFill>
                  <a:srgbClr val="FF0000"/>
                </a:solidFill>
                <a:latin typeface="Comic Sans MS" pitchFamily="66" charset="0"/>
              </a:rPr>
              <a:t>Закрепление материала</a:t>
            </a:r>
            <a:endParaRPr lang="ru-RU" dirty="0">
              <a:solidFill>
                <a:srgbClr val="FF0000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4400" b="1" dirty="0" smtClean="0">
                <a:solidFill>
                  <a:srgbClr val="FF0000"/>
                </a:solidFill>
              </a:rPr>
              <a:t>Подведение итогов.</a:t>
            </a:r>
            <a:endParaRPr lang="ru-RU" dirty="0"/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1435100" y="1447800"/>
          <a:ext cx="7499349" cy="408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6620"/>
                <a:gridCol w="4104456"/>
                <a:gridCol w="2778273"/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2800" b="1" dirty="0" smtClean="0">
                          <a:solidFill>
                            <a:schemeClr val="tx1"/>
                          </a:solidFill>
                        </a:rPr>
                        <a:t>№</a:t>
                      </a:r>
                      <a:endParaRPr lang="ru-RU" sz="28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 smtClean="0"/>
                        <a:t>Форма</a:t>
                      </a:r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 smtClean="0"/>
                        <a:t>Содержание</a:t>
                      </a:r>
                      <a:endParaRPr lang="ru-RU" sz="3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800" b="1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ru-RU" sz="28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/>
                        <a:t>Одно слово – существительное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/>
                        <a:t>Имя объекта</a:t>
                      </a:r>
                      <a:endParaRPr lang="ru-RU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800" b="1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ru-RU" sz="28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/>
                        <a:t>Два слова - прилагательные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/>
                        <a:t>Свойства объекта</a:t>
                      </a:r>
                      <a:endParaRPr lang="ru-RU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800" b="1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ru-RU" sz="28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/>
                        <a:t>Три слова - глаголы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/>
                        <a:t>Возможности объекта (активные и пассивные действия)</a:t>
                      </a:r>
                      <a:endParaRPr lang="ru-RU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800" b="1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ru-RU" sz="28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/>
                        <a:t>Четыре слова (четыре отдельных слова, два словосочетания или предложение)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/>
                        <a:t>Ваше личное отношение к объекту</a:t>
                      </a:r>
                      <a:endParaRPr lang="ru-RU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800" b="1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ru-RU" sz="28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/>
                        <a:t>Одно слово (одно словосочетание) - синоним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/>
                        <a:t>Вывод, заключение</a:t>
                      </a:r>
                      <a:endParaRPr lang="ru-RU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2925086"/>
          </a:xfrm>
        </p:spPr>
        <p:txBody>
          <a:bodyPr>
            <a:normAutofit fontScale="90000"/>
          </a:bodyPr>
          <a:lstStyle/>
          <a:p>
            <a:r>
              <a:rPr lang="ru-RU" sz="6000" b="1" smtClean="0">
                <a:solidFill>
                  <a:srgbClr val="FF0000"/>
                </a:solidFill>
                <a:latin typeface="Comic Sans MS" pitchFamily="66" charset="0"/>
              </a:rPr>
              <a:t>Домашнее задание</a:t>
            </a:r>
            <a:r>
              <a:rPr lang="ru-RU" sz="6000" b="1" smtClean="0">
                <a:solidFill>
                  <a:srgbClr val="FF0000"/>
                </a:solidFill>
              </a:rPr>
              <a:t/>
            </a:r>
            <a:br>
              <a:rPr lang="ru-RU" sz="6000" b="1" smtClean="0">
                <a:solidFill>
                  <a:srgbClr val="FF0000"/>
                </a:solidFill>
              </a:rPr>
            </a:br>
            <a:r>
              <a:rPr lang="ru-RU" smtClean="0">
                <a:solidFill>
                  <a:srgbClr val="FF0000"/>
                </a:solidFill>
              </a:rPr>
              <a:t/>
            </a:r>
            <a:br>
              <a:rPr lang="ru-RU" smtClean="0">
                <a:solidFill>
                  <a:srgbClr val="FF0000"/>
                </a:solidFill>
              </a:rPr>
            </a:br>
            <a:r>
              <a:rPr lang="ru-RU" smtClean="0">
                <a:solidFill>
                  <a:srgbClr val="FF0000"/>
                </a:solidFill>
              </a:rPr>
              <a:t/>
            </a:r>
            <a:br>
              <a:rPr lang="ru-RU" smtClean="0">
                <a:solidFill>
                  <a:srgbClr val="FF0000"/>
                </a:solidFill>
              </a:rPr>
            </a:b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>
          <a:xfrm>
            <a:off x="1432560" y="3140968"/>
            <a:ext cx="7406640" cy="1728192"/>
          </a:xfrm>
        </p:spPr>
        <p:txBody>
          <a:bodyPr/>
          <a:lstStyle/>
          <a:p>
            <a:endParaRPr lang="ru-RU" sz="4000" b="1" dirty="0" smtClean="0">
              <a:solidFill>
                <a:schemeClr val="accent5"/>
              </a:solidFill>
            </a:endParaRPr>
          </a:p>
          <a:p>
            <a:endParaRPr lang="ru-RU" sz="4000" b="1" dirty="0">
              <a:solidFill>
                <a:schemeClr val="accent5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195736" y="2060848"/>
            <a:ext cx="576064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§22-§23, №626, для более подготовленных обучающихся №634</a:t>
            </a:r>
            <a:endParaRPr lang="ru-RU" sz="32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4000" b="1" dirty="0" smtClean="0">
                <a:solidFill>
                  <a:srgbClr val="FF0000"/>
                </a:solidFill>
                <a:latin typeface="Comic Sans MS" pitchFamily="66" charset="0"/>
              </a:rPr>
              <a:t>Рефлексия: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z="3600" dirty="0" smtClean="0"/>
              <a:t>Все ли у вас получилось? </a:t>
            </a:r>
          </a:p>
          <a:p>
            <a:pPr lvl="0"/>
            <a:r>
              <a:rPr lang="ru-RU" sz="3600" dirty="0" smtClean="0"/>
              <a:t>Довольны ли вы своими результатами? </a:t>
            </a:r>
          </a:p>
          <a:p>
            <a:pPr lvl="0"/>
            <a:r>
              <a:rPr lang="ru-RU" sz="3600" dirty="0" smtClean="0"/>
              <a:t>Довелось ли вам в полной мере реализовать свои возможности, применить полученные знания?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260648"/>
            <a:ext cx="749808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5400" b="1" dirty="0" smtClean="0">
                <a:solidFill>
                  <a:srgbClr val="FF0000"/>
                </a:solidFill>
                <a:latin typeface="Comic Sans MS" pitchFamily="66" charset="0"/>
              </a:rPr>
              <a:t>Спасибо за внимание</a:t>
            </a:r>
            <a:endParaRPr lang="ru-RU" sz="54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2976" y="1785926"/>
            <a:ext cx="7498080" cy="478634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b="1" dirty="0" smtClean="0">
                <a:solidFill>
                  <a:schemeClr val="bg2">
                    <a:lumMod val="25000"/>
                  </a:schemeClr>
                </a:solidFill>
              </a:rPr>
              <a:t>    Решать задачи можно вечно,</a:t>
            </a:r>
          </a:p>
          <a:p>
            <a:pPr>
              <a:buNone/>
            </a:pPr>
            <a:r>
              <a:rPr lang="en-US" b="1" dirty="0" smtClean="0">
                <a:solidFill>
                  <a:schemeClr val="bg2">
                    <a:lumMod val="25000"/>
                  </a:schemeClr>
                </a:solidFill>
              </a:rPr>
              <a:t>   </a:t>
            </a:r>
            <a:r>
              <a:rPr lang="ru-RU" b="1" dirty="0" smtClean="0">
                <a:solidFill>
                  <a:schemeClr val="bg2">
                    <a:lumMod val="25000"/>
                  </a:schemeClr>
                </a:solidFill>
              </a:rPr>
              <a:t>Вселенная ведь бесконечна.</a:t>
            </a:r>
          </a:p>
          <a:p>
            <a:pPr>
              <a:buNone/>
            </a:pPr>
            <a:r>
              <a:rPr lang="en-US" b="1" dirty="0" smtClean="0">
                <a:solidFill>
                  <a:schemeClr val="bg2">
                    <a:lumMod val="25000"/>
                  </a:schemeClr>
                </a:solidFill>
              </a:rPr>
              <a:t>   </a:t>
            </a:r>
            <a:r>
              <a:rPr lang="ru-RU" b="1" dirty="0" smtClean="0">
                <a:solidFill>
                  <a:schemeClr val="bg2">
                    <a:lumMod val="25000"/>
                  </a:schemeClr>
                </a:solidFill>
              </a:rPr>
              <a:t>Спасибо всем вам за урок, </a:t>
            </a:r>
          </a:p>
          <a:p>
            <a:pPr>
              <a:buNone/>
            </a:pPr>
            <a:r>
              <a:rPr lang="en-US" b="1" dirty="0" smtClean="0">
                <a:solidFill>
                  <a:schemeClr val="bg2">
                    <a:lumMod val="25000"/>
                  </a:schemeClr>
                </a:solidFill>
              </a:rPr>
              <a:t>   </a:t>
            </a:r>
            <a:r>
              <a:rPr lang="ru-RU" b="1" dirty="0" smtClean="0">
                <a:solidFill>
                  <a:schemeClr val="bg2">
                    <a:lumMod val="25000"/>
                  </a:schemeClr>
                </a:solidFill>
              </a:rPr>
              <a:t>А главное, чтобы был он впрок.</a:t>
            </a:r>
          </a:p>
          <a:p>
            <a:pPr>
              <a:buNone/>
            </a:pPr>
            <a:endParaRPr lang="ru-RU" b="1" dirty="0" smtClean="0">
              <a:solidFill>
                <a:schemeClr val="bg2">
                  <a:lumMod val="25000"/>
                </a:schemeClr>
              </a:solidFill>
            </a:endParaRPr>
          </a:p>
          <a:p>
            <a:pPr>
              <a:buNone/>
            </a:pPr>
            <a:r>
              <a:rPr lang="ru-RU" b="1" dirty="0" smtClean="0">
                <a:solidFill>
                  <a:schemeClr val="bg2">
                    <a:lumMod val="25000"/>
                  </a:schemeClr>
                </a:solidFill>
              </a:rPr>
              <a:t> </a:t>
            </a:r>
          </a:p>
          <a:p>
            <a:pPr>
              <a:buNone/>
            </a:pPr>
            <a:r>
              <a:rPr lang="ru-RU" dirty="0" smtClean="0"/>
              <a:t> </a:t>
            </a:r>
          </a:p>
          <a:p>
            <a:pPr>
              <a:buNone/>
            </a:pPr>
            <a:r>
              <a:rPr lang="ru-RU" dirty="0" smtClean="0"/>
              <a:t> 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1445</TotalTime>
  <Words>609</Words>
  <Application>Microsoft Office PowerPoint</Application>
  <PresentationFormat>Экран (4:3)</PresentationFormat>
  <Paragraphs>142</Paragraphs>
  <Slides>17</Slides>
  <Notes>3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9" baseType="lpstr">
      <vt:lpstr>Солнцестояние</vt:lpstr>
      <vt:lpstr>Рисунок</vt:lpstr>
      <vt:lpstr>Гармонические колебания.  Фаза колебаний</vt:lpstr>
      <vt:lpstr>Давайте вспомним</vt:lpstr>
      <vt:lpstr>Давайте вспомним</vt:lpstr>
      <vt:lpstr>Давайте вспомним</vt:lpstr>
      <vt:lpstr>Давайте вспомним</vt:lpstr>
      <vt:lpstr>Давайте вспомним</vt:lpstr>
      <vt:lpstr>Уравнение гармонических колебаний</vt:lpstr>
      <vt:lpstr>Слайд 8</vt:lpstr>
      <vt:lpstr>Слайд 9</vt:lpstr>
      <vt:lpstr>Закрепление материала. Тест</vt:lpstr>
      <vt:lpstr>Слайд 11</vt:lpstr>
      <vt:lpstr>Закрепление материала</vt:lpstr>
      <vt:lpstr>Закрепление материала</vt:lpstr>
      <vt:lpstr>Подведение итогов.</vt:lpstr>
      <vt:lpstr>Домашнее задание   </vt:lpstr>
      <vt:lpstr>Рефлексия:</vt:lpstr>
      <vt:lpstr>Спасибо за внимание</vt:lpstr>
    </vt:vector>
  </TitlesOfParts>
  <Company>МОУ СОШ №16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Простые механизмы.</dc:title>
  <dc:creator>Кабинет Физики</dc:creator>
  <cp:lastModifiedBy>RePack by SPecialiST</cp:lastModifiedBy>
  <cp:revision>115</cp:revision>
  <dcterms:created xsi:type="dcterms:W3CDTF">2009-03-17T14:48:57Z</dcterms:created>
  <dcterms:modified xsi:type="dcterms:W3CDTF">2016-09-25T11:55:51Z</dcterms:modified>
</cp:coreProperties>
</file>